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58" r:id="rId3"/>
    <p:sldId id="269" r:id="rId4"/>
    <p:sldId id="270" r:id="rId5"/>
    <p:sldId id="271" r:id="rId6"/>
    <p:sldId id="288" r:id="rId7"/>
    <p:sldId id="281" r:id="rId8"/>
    <p:sldId id="279" r:id="rId9"/>
    <p:sldId id="299" r:id="rId10"/>
    <p:sldId id="428" r:id="rId11"/>
    <p:sldId id="429" r:id="rId12"/>
    <p:sldId id="296" r:id="rId13"/>
    <p:sldId id="297" r:id="rId14"/>
    <p:sldId id="261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14" autoAdjust="0"/>
    <p:restoredTop sz="94624"/>
  </p:normalViewPr>
  <p:slideViewPr>
    <p:cSldViewPr snapToGrid="0">
      <p:cViewPr varScale="1">
        <p:scale>
          <a:sx n="109" d="100"/>
          <a:sy n="109" d="100"/>
        </p:scale>
        <p:origin x="19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70BCB-4A83-4156-BFB2-DB6D473CF4E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261F5-EEF2-4B60-A801-5EDCBFCC1384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03207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ETES: Hover Chair of Economics and Social Ethics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CRED: NAMUR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2261F5-EEF2-4B60-A801-5EDCBFCC138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6542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Focus (ECON2MS/G)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 Focus (ECON2MA)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Econometrics Masters (ETRI)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2261F5-EEF2-4B60-A801-5EDCBFCC138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1617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120 ECON2M master has two focuses:</a:t>
            </a:r>
          </a:p>
          <a:p>
            <a:pPr lvl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-Professional Focus (ECON2MS/G)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-Research Focus (ECON2MA)</a:t>
            </a:r>
          </a:p>
          <a:p>
            <a:pPr lvl="0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there is the 120 Econometrics (ETRI2MA)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masert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60 ETRI2M1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2261F5-EEF2-4B60-A801-5EDCBFCC138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47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only have 2 doctoral courses this year, so instead f asking you 15 ECTS with doctoral courses, we only ask 10 ECTS with doctoral courses and 15 ECTS (i.e. 5 more) with the Option Advanced Economic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2261F5-EEF2-4B60-A801-5EDCBFCC138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2843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34634-404D-4A29-AE6B-B37F811490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3CE4143-BC84-4850-BD16-1A63BA1637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1BC56E-C0D1-4AE9-B0E2-936CFB6B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5631D-EFE0-484A-A23A-D617E781A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B685D5-8A12-48D0-A7BE-B924258D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523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BCFBD-F3C9-4C1D-9415-9161312C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1C6D53-1901-4DFF-9E7B-DBC198F06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ABD4A5-12BB-4FF4-8212-7EF51F207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4F115F-40EC-470E-A467-221197D3B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E6D0FF-18DA-4BE0-9F76-7FCBBB959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1940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E9CF2F-582F-4873-B39D-CC0E9FAA3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70139B-7AD2-4EF1-BFDD-69F7FA4FD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551D93-1F51-4726-A198-3C1C00989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19F950-401E-4ADA-83C5-206789F50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C4035F-9786-4E9B-A430-8C8CA0819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6223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6ED94B-C925-46C5-B283-FB85C8699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1CA064-B701-4853-A17E-6C7A3F3EF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345719-0377-488F-8860-B9B14B7F3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CD27FAD-2A5F-4D97-A3D8-0AC5B7724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DA32A8-985D-4CFA-94ED-DEC546E54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486C49-464A-4123-80DE-E854A3F8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572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C9ADAF-C8B2-4A37-9E14-E4519085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4671A2-317F-46F3-B08D-31D7587E6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491979-5C42-4942-A016-62D649EE37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A8CBBB2-875C-46F7-A52D-2BAA7466F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D01F6-9B49-441A-AD39-648DB3A847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716CF37-58A9-4A34-BA12-70677C41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D93DB06-F770-4D76-A3A4-4A068A79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44EC53A-EC02-4EB7-9A3B-ED3A96922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3612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63A7B9-0754-4FA4-9D37-E483340C0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11F436E-7826-4B73-94DD-DF7A714A4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E5112A-4704-4242-8977-3E5547ED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811B6A-7B61-48E4-8D48-E5C3EA1F3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42091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949966-9B1C-4554-914E-9B6F185D7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D01162-8724-419B-9C28-80D1A0511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9D3801-6932-45AD-8FC0-3228FB6C6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36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0E6CB2-6BEC-455B-9E9A-DCA22CA3F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C4F8FB-574B-4257-8E5A-452C5996C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155831-B8A1-4153-B89D-739DB9200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79009A-559E-41CE-9E0B-8F21582B2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E8AE9D-2BB7-4561-AC11-596B1C12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FB872F-3EF7-4DF6-8081-0FEE71DA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6310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ABEB6-CD8B-4F33-BFC5-CC12BADD6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C60740F-05A3-4B26-83C1-C4FBFA5B2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ED1CFFD-BC9E-45B1-AD6F-B2B90256A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02A03E-5864-4455-956F-CEED1AB5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86C3E7-574B-416D-A04E-BD1E204A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EABDD9-FCF7-48A4-A46E-835E3CDFE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4418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196634-876E-45D8-BCCB-6B94A8E03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9C6E77-ED38-4ECF-AF42-112621BE3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8AA34E-CCB5-4956-BE04-78A83C715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54861F-E037-4C67-9BF7-B566BB934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F07642-0345-43D8-9C7C-E2E45654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9870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DE4351-B164-404B-B2D7-29D930315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DF4760-B0D6-41D2-9AD3-EEA77266D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41B561-673F-4D2D-AB7A-4AA2096A8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607B41-73B9-4AA6-BC45-F38786D85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BD5CDA-DD24-4375-B8A4-7EE73946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868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344083" y="2068082"/>
            <a:ext cx="10847916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74AF27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183213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258018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731860" y="574286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731860" y="6186091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93778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498613-2DE1-4A6E-A766-2B7717DB9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433B71-C555-4313-8A94-ABD49C019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A0F998-B0B2-4251-911F-798112B9E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1344A-AFCC-4A13-8172-799E3BBB5B7C}" type="datetimeFigureOut">
              <a:rPr lang="fr-BE" smtClean="0"/>
              <a:t>14/09/26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FB2400-620C-4D5B-B91B-E848088A9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C1ABBC-76A2-4721-B1A5-68419086A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F2FB1-D72E-4261-9F16-B0EB271CA2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21627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ouvain.be/en/faculties/espo/esl/bootcamp-tool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hyperlink" Target="https://intranet.uclouvain.be/en/myucl/faculties/espo/esl/esl-calendar-0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uclouvain.be/en/faculties/espo/esl/ph-d-es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dn.uclouvain.be/groups/cms-editors-cvrc/reglements/RGEE%202024-2025-VF%20FR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s://www.uclouvain.be/en/faculties/espo/esl/thesi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mailto:Laetitia.dablemont@uclouvain.be" TargetMode="External"/><Relationship Id="rId7" Type="http://schemas.openxmlformats.org/officeDocument/2006/relationships/hyperlink" Target="mailto:Nathan.jespere@unamur.be" TargetMode="External"/><Relationship Id="rId2" Type="http://schemas.openxmlformats.org/officeDocument/2006/relationships/hyperlink" Target="https://uclouvain.be/en/faculties/espo/es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oraires-esl@uclouvain.be" TargetMode="External"/><Relationship Id="rId5" Type="http://schemas.openxmlformats.org/officeDocument/2006/relationships/hyperlink" Target="mailto:Solange.dujardin@uclouvain.be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valerie-ann.verdin@uclouvain.be" TargetMode="External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 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5" b="16885"/>
          <a:stretch>
            <a:fillRect/>
          </a:stretch>
        </p:blipFill>
        <p:spPr>
          <a:xfrm>
            <a:off x="1212464" y="1790992"/>
            <a:ext cx="10847916" cy="4789918"/>
          </a:xfrm>
        </p:spPr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2159563" y="4336473"/>
            <a:ext cx="6576731" cy="2080859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2256002" y="4618506"/>
            <a:ext cx="6255608" cy="431800"/>
          </a:xfrm>
        </p:spPr>
        <p:txBody>
          <a:bodyPr>
            <a:normAutofit fontScale="92500" lnSpcReduction="10000"/>
          </a:bodyPr>
          <a:lstStyle/>
          <a:p>
            <a:r>
              <a:rPr lang="fr-FR" dirty="0" err="1"/>
              <a:t>Research</a:t>
            </a:r>
            <a:r>
              <a:rPr lang="fr-FR" dirty="0"/>
              <a:t> Masters in Economics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>
          <a:xfrm>
            <a:off x="2256002" y="5332339"/>
            <a:ext cx="6735597" cy="992704"/>
          </a:xfrm>
        </p:spPr>
        <p:txBody>
          <a:bodyPr>
            <a:normAutofit/>
          </a:bodyPr>
          <a:lstStyle/>
          <a:p>
            <a:r>
              <a:rPr lang="fr-FR" dirty="0"/>
              <a:t>ECON22MA (2</a:t>
            </a:r>
            <a:r>
              <a:rPr lang="fr-FR" baseline="30000" dirty="0"/>
              <a:t>nd</a:t>
            </a:r>
            <a:r>
              <a:rPr lang="fr-FR" dirty="0"/>
              <a:t> </a:t>
            </a:r>
            <a:r>
              <a:rPr lang="fr-FR" dirty="0" err="1"/>
              <a:t>year</a:t>
            </a:r>
            <a:r>
              <a:rPr lang="fr-FR" dirty="0"/>
              <a:t> ECON2MA)</a:t>
            </a:r>
          </a:p>
          <a:p>
            <a:r>
              <a:rPr lang="fr-FR" dirty="0"/>
              <a:t>ETRI2MA (1st </a:t>
            </a:r>
            <a:r>
              <a:rPr lang="fr-FR" dirty="0" err="1"/>
              <a:t>year</a:t>
            </a:r>
            <a:r>
              <a:rPr lang="fr-FR" dirty="0"/>
              <a:t> ETRI)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497848"/>
            <a:ext cx="4143560" cy="8918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0161B7-1BBD-4E74-AEF4-DA3AD92F5A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138" y="367697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181" y="656480"/>
            <a:ext cx="3959201" cy="852146"/>
          </a:xfrm>
          <a:prstGeom prst="rect">
            <a:avLst/>
          </a:prstGeom>
        </p:spPr>
      </p:pic>
      <p:sp>
        <p:nvSpPr>
          <p:cNvPr id="5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395815" y="2333500"/>
            <a:ext cx="9820429" cy="38680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/>
              <a:t>Economics School of Louvain</a:t>
            </a:r>
          </a:p>
          <a:p>
            <a:pPr>
              <a:defRPr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    Sites : LLN – Namur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    </a:t>
            </a:r>
            <a:r>
              <a:rPr lang="fr-BE" sz="2400" dirty="0" err="1">
                <a:latin typeface="Montserrat Light"/>
              </a:rPr>
              <a:t>Schools</a:t>
            </a:r>
            <a:r>
              <a:rPr lang="fr-BE" sz="2400" dirty="0">
                <a:latin typeface="Montserrat Light"/>
              </a:rPr>
              <a:t> of Excellence: ESL + ESN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20+12  </a:t>
            </a:r>
            <a:r>
              <a:rPr lang="fr-BE" sz="2400" dirty="0" err="1">
                <a:latin typeface="Montserrat Light"/>
              </a:rPr>
              <a:t>Professors</a:t>
            </a:r>
            <a:r>
              <a:rPr lang="fr-BE" sz="2400" dirty="0">
                <a:latin typeface="Montserrat Ligh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4   </a:t>
            </a:r>
            <a:r>
              <a:rPr lang="fr-BE" sz="2400" dirty="0" err="1">
                <a:latin typeface="Montserrat Light"/>
              </a:rPr>
              <a:t>Research</a:t>
            </a:r>
            <a:r>
              <a:rPr lang="fr-BE" sz="2400" dirty="0">
                <a:latin typeface="Montserrat Light"/>
              </a:rPr>
              <a:t> </a:t>
            </a:r>
            <a:r>
              <a:rPr lang="fr-BE" sz="2400" dirty="0" err="1">
                <a:latin typeface="Montserrat Light"/>
              </a:rPr>
              <a:t>centers</a:t>
            </a:r>
            <a:r>
              <a:rPr lang="fr-BE" sz="2400" dirty="0">
                <a:latin typeface="Montserrat Light"/>
              </a:rPr>
              <a:t>: </a:t>
            </a:r>
            <a:r>
              <a:rPr lang="fr-BE" sz="2000" i="1" dirty="0">
                <a:latin typeface="Montserrat Light"/>
              </a:rPr>
              <a:t>CORE / IRES / ETES / CRED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250 Post-</a:t>
            </a:r>
            <a:r>
              <a:rPr lang="fr-BE" sz="2400" dirty="0" err="1">
                <a:latin typeface="Montserrat Light"/>
              </a:rPr>
              <a:t>Graduate</a:t>
            </a:r>
            <a:r>
              <a:rPr lang="fr-BE" sz="2400" dirty="0">
                <a:latin typeface="Montserrat Light"/>
              </a:rPr>
              <a:t> </a:t>
            </a:r>
            <a:r>
              <a:rPr lang="fr-BE" sz="2400" dirty="0" err="1">
                <a:latin typeface="Montserrat Light"/>
              </a:rPr>
              <a:t>Students</a:t>
            </a:r>
            <a:endParaRPr lang="fr-BE" sz="2400" dirty="0">
              <a:latin typeface="Montserrat Ligh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4   Masters : Research (2) / Professional / 1 </a:t>
            </a:r>
            <a:r>
              <a:rPr lang="fr-BE" sz="2400" dirty="0" err="1">
                <a:latin typeface="Montserrat Light"/>
              </a:rPr>
              <a:t>year</a:t>
            </a:r>
            <a:r>
              <a:rPr lang="fr-BE" sz="2400" dirty="0">
                <a:latin typeface="Montserrat Light"/>
              </a:rPr>
              <a:t> master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10 International Masters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1   Doctoral program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A7C596-E4F6-493D-83DE-0EFAA247F4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060" y="506489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4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719" y="352426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23"/>
              </p:ext>
            </p:extLst>
          </p:nvPr>
        </p:nvGraphicFramePr>
        <p:xfrm>
          <a:off x="2855913" y="2247900"/>
          <a:ext cx="7561262" cy="44211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12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8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5960"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ECON 22MA - </a:t>
                      </a:r>
                      <a:r>
                        <a:rPr lang="fr-BE" sz="1800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Year</a:t>
                      </a:r>
                      <a:r>
                        <a:rPr lang="fr-BE" sz="18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2/2</a:t>
                      </a:r>
                    </a:p>
                    <a:p>
                      <a:r>
                        <a:rPr lang="fr-BE" sz="1800" b="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 </a:t>
                      </a:r>
                      <a:r>
                        <a:rPr lang="fr-BE" sz="1800" b="0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credits</a:t>
                      </a:r>
                      <a:endParaRPr lang="fr-BE" sz="1800" b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ETRI21MA - </a:t>
                      </a:r>
                      <a:r>
                        <a:rPr lang="fr-BE" sz="1800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Year</a:t>
                      </a:r>
                      <a:r>
                        <a:rPr lang="fr-BE" sz="180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1/2</a:t>
                      </a:r>
                    </a:p>
                    <a:p>
                      <a:r>
                        <a:rPr lang="fr-BE" sz="1800" b="0" dirty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 </a:t>
                      </a:r>
                      <a:r>
                        <a:rPr lang="fr-BE" sz="1800" b="0" dirty="0" err="1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credits</a:t>
                      </a:r>
                      <a:endParaRPr lang="fr-BE" sz="1800" b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931">
                <a:tc>
                  <a:txBody>
                    <a:bodyPr/>
                    <a:lstStyle/>
                    <a:p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Research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Focus (</a:t>
                      </a:r>
                      <a:r>
                        <a:rPr lang="fr-BE" sz="16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30)</a:t>
                      </a:r>
                    </a:p>
                  </a:txBody>
                  <a:tcPr marL="91452" marR="9145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Research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Focus (</a:t>
                      </a:r>
                      <a:r>
                        <a:rPr lang="fr-BE" sz="16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30)</a:t>
                      </a:r>
                      <a:endParaRPr lang="fr-BE" sz="1800" dirty="0">
                        <a:solidFill>
                          <a:srgbClr val="002060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3734"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Advanced courses in </a:t>
                      </a:r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Economics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(15)</a:t>
                      </a:r>
                    </a:p>
                  </a:txBody>
                  <a:tcPr marL="91452" marR="9145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Advanced courses in </a:t>
                      </a:r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Economics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(5)</a:t>
                      </a:r>
                    </a:p>
                    <a:p>
                      <a:endParaRPr lang="fr-BE" sz="1600" dirty="0">
                        <a:solidFill>
                          <a:srgbClr val="002060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532"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---</a:t>
                      </a:r>
                    </a:p>
                    <a:p>
                      <a:endParaRPr lang="fr-BE" sz="1800" dirty="0">
                        <a:solidFill>
                          <a:srgbClr val="002060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Quantitative </a:t>
                      </a:r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Methods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(10)</a:t>
                      </a:r>
                    </a:p>
                  </a:txBody>
                  <a:tcPr marL="91452" marR="914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8031">
                <a:tc>
                  <a:txBody>
                    <a:bodyPr/>
                    <a:lstStyle/>
                    <a:p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Master </a:t>
                      </a:r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Thesis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(</a:t>
                      </a:r>
                      <a:r>
                        <a:rPr lang="fr-BE" sz="16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15)</a:t>
                      </a:r>
                    </a:p>
                  </a:txBody>
                  <a:tcPr marL="91452" marR="91452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 err="1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Essay</a:t>
                      </a:r>
                      <a:r>
                        <a:rPr lang="fr-BE" sz="18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 Paper (</a:t>
                      </a:r>
                      <a:r>
                        <a:rPr lang="fr-BE" sz="1600" dirty="0">
                          <a:solidFill>
                            <a:srgbClr val="002060"/>
                          </a:solidFill>
                          <a:latin typeface="+mj-lt"/>
                          <a:ea typeface="Tahoma" pitchFamily="34" charset="0"/>
                          <a:cs typeface="Tahoma" pitchFamily="34" charset="0"/>
                        </a:rPr>
                        <a:t>15)</a:t>
                      </a:r>
                    </a:p>
                    <a:p>
                      <a:endParaRPr lang="fr-BE" sz="1800" dirty="0">
                        <a:solidFill>
                          <a:srgbClr val="002060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14460B6-B969-4C00-8C77-5E11AA2840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24" y="62436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1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547" y="352426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499172"/>
              </p:ext>
            </p:extLst>
          </p:nvPr>
        </p:nvGraphicFramePr>
        <p:xfrm>
          <a:off x="2495550" y="2133600"/>
          <a:ext cx="8064500" cy="4759844"/>
        </p:xfrm>
        <a:graphic>
          <a:graphicData uri="http://schemas.openxmlformats.org/drawingml/2006/table">
            <a:tbl>
              <a:tblPr/>
              <a:tblGrid>
                <a:gridCol w="156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29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947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Research</a:t>
                      </a:r>
                      <a:r>
                        <a:rPr kumimoji="0" lang="fr-BE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Focus – 5 courses + 1 </a:t>
                      </a:r>
                      <a:r>
                        <a:rPr kumimoji="0" lang="fr-BE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seminar</a:t>
                      </a:r>
                      <a:r>
                        <a:rPr kumimoji="0" lang="fr-BE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(30)</a:t>
                      </a:r>
                      <a:endParaRPr kumimoji="0" lang="fr-F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ECON2111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Microeconomics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 (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taken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in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Year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1 if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you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don’t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have a direct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access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in the second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year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)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ECON2112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Microeconomics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II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ECON2121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Macroeconomics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3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ECON2122</a:t>
                      </a:r>
                      <a:endParaRPr kumimoji="0" lang="fr-FR" sz="16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Macroeconomics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II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ECON2131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Econometrics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25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research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seminar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b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ECON2161 Micro / ECON2653 Macro / ECON 2603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Econometrics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947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Advanced </a:t>
                      </a:r>
                      <a:r>
                        <a:rPr kumimoji="0" lang="fr-BE" sz="2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Economic</a:t>
                      </a:r>
                      <a:r>
                        <a:rPr kumimoji="0" lang="fr-BE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2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Analysis</a:t>
                      </a:r>
                      <a:r>
                        <a:rPr kumimoji="0" lang="fr-BE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I - 3 courses (15)</a:t>
                      </a:r>
                      <a:endParaRPr kumimoji="0" lang="fr-FR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947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Master </a:t>
                      </a:r>
                      <a:r>
                        <a:rPr kumimoji="0" lang="fr-BE" sz="20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Thesis</a:t>
                      </a:r>
                      <a:r>
                        <a:rPr kumimoji="0" lang="fr-BE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(15) </a:t>
                      </a:r>
                      <a:endParaRPr kumimoji="0" lang="fr-FR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36" marR="914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213" name="Text Box 255"/>
          <p:cNvSpPr txBox="1">
            <a:spLocks noChangeArrowheads="1"/>
          </p:cNvSpPr>
          <p:nvPr/>
        </p:nvSpPr>
        <p:spPr bwMode="auto">
          <a:xfrm>
            <a:off x="7464426" y="1196976"/>
            <a:ext cx="41052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3600" b="1">
                <a:solidFill>
                  <a:srgbClr val="92D050"/>
                </a:solidFill>
                <a:latin typeface="Tahoma" panose="020B0604030504040204" pitchFamily="34" charset="0"/>
              </a:rPr>
              <a:t>ECON 22 MA</a:t>
            </a:r>
            <a:endParaRPr lang="fr-FR" altLang="fr-FR" sz="3600" b="1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0DEB1F-E73E-41E7-97D0-9076EFAEB6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24" y="62436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7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4419"/>
              </p:ext>
            </p:extLst>
          </p:nvPr>
        </p:nvGraphicFramePr>
        <p:xfrm>
          <a:off x="2069869" y="1159745"/>
          <a:ext cx="8283807" cy="5610940"/>
        </p:xfrm>
        <a:graphic>
          <a:graphicData uri="http://schemas.openxmlformats.org/drawingml/2006/table">
            <a:tbl>
              <a:tblPr/>
              <a:tblGrid>
                <a:gridCol w="1608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8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2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69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Research</a:t>
                      </a: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Focus – 5 courses + 1 </a:t>
                      </a:r>
                      <a:r>
                        <a:rPr kumimoji="0" lang="fr-B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seminar</a:t>
                      </a: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(30)</a:t>
                      </a:r>
                      <a:endParaRPr kumimoji="0" lang="fr-F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ECON2111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Micro I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ECON2112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Micro II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ECON2121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Macro I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ECON2122</a:t>
                      </a: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Macro II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3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ECON2131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Econometrics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31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research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seminar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3</a:t>
                      </a:r>
                      <a:b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LECON2161 Micro / LECON2653 Macro / LECON 2603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Econometrics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28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Option Advanced </a:t>
                      </a:r>
                      <a:r>
                        <a:rPr kumimoji="0" lang="fr-B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Economic</a:t>
                      </a: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Analysis</a:t>
                      </a: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 – 1 course (5)</a:t>
                      </a:r>
                      <a:endParaRPr kumimoji="0" lang="fr-FR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28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Quantitative </a:t>
                      </a:r>
                      <a:r>
                        <a:rPr kumimoji="0" lang="fr-BE" sz="2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Methods</a:t>
                      </a:r>
                      <a:r>
                        <a:rPr kumimoji="0" lang="fr-B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– 2 courses (10)</a:t>
                      </a:r>
                      <a:endParaRPr kumimoji="0" lang="fr-FR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215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ECON2600      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Dynamical</a:t>
                      </a: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Methods</a:t>
                      </a:r>
                      <a:endParaRPr kumimoji="0" lang="fr-BE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ECON2500       Math &amp; Stat for </a:t>
                      </a:r>
                      <a:r>
                        <a:rPr kumimoji="0" lang="fr-B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Economists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685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Essay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Paper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(15)</a:t>
                      </a: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248" name="Text Box 255"/>
          <p:cNvSpPr txBox="1">
            <a:spLocks noChangeArrowheads="1"/>
          </p:cNvSpPr>
          <p:nvPr/>
        </p:nvSpPr>
        <p:spPr bwMode="auto">
          <a:xfrm>
            <a:off x="6641869" y="435149"/>
            <a:ext cx="50826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3600" b="1" dirty="0">
                <a:solidFill>
                  <a:srgbClr val="92D050"/>
                </a:solidFill>
                <a:latin typeface="Tahoma" panose="020B0604030504040204" pitchFamily="34" charset="0"/>
              </a:rPr>
              <a:t>ETRI2MA – 1st </a:t>
            </a:r>
            <a:r>
              <a:rPr lang="fr-BE" altLang="fr-FR" sz="36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year</a:t>
            </a:r>
            <a:endParaRPr lang="fr-FR" altLang="fr-FR" sz="36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8249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44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6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309621"/>
              </p:ext>
            </p:extLst>
          </p:nvPr>
        </p:nvGraphicFramePr>
        <p:xfrm>
          <a:off x="1981700" y="1533839"/>
          <a:ext cx="8497887" cy="4029270"/>
        </p:xfrm>
        <a:graphic>
          <a:graphicData uri="http://schemas.openxmlformats.org/drawingml/2006/table">
            <a:tbl>
              <a:tblPr/>
              <a:tblGrid>
                <a:gridCol w="165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7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926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 advanced course in econometrics (5)</a:t>
                      </a:r>
                      <a:endParaRPr kumimoji="0" lang="fr-FR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ECON2601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Econometrics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II – Time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Series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ECON2602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Adv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Econometrics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II –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Microeconometrics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Q2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9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Option Advanced Economic </a:t>
                      </a:r>
                      <a:r>
                        <a:rPr kumimoji="0" lang="fr-BE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Analysis</a:t>
                      </a:r>
                      <a:r>
                        <a:rPr kumimoji="0" lang="fr-BE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 &amp; II – 3 courses (15)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Doctoral courses </a:t>
                      </a:r>
                      <a:r>
                        <a:rPr kumimoji="0" lang="fr-BE" sz="2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– 2 </a:t>
                      </a:r>
                      <a:r>
                        <a:rPr kumimoji="0" lang="fr-B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courses (</a:t>
                      </a:r>
                      <a:r>
                        <a:rPr kumimoji="0" lang="fr-BE" sz="2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only</a:t>
                      </a:r>
                      <a:r>
                        <a:rPr kumimoji="0" lang="fr-BE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courses LECON27XX) (10)</a:t>
                      </a:r>
                      <a:endParaRPr kumimoji="0" lang="fr-FR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Research Seminars attendance 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716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Tutorial (Doctoral Workshop) (5)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Thesis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(20)</a:t>
                      </a: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248" name="Text Box 255"/>
          <p:cNvSpPr txBox="1">
            <a:spLocks noChangeArrowheads="1"/>
          </p:cNvSpPr>
          <p:nvPr/>
        </p:nvSpPr>
        <p:spPr bwMode="auto">
          <a:xfrm>
            <a:off x="6575367" y="418524"/>
            <a:ext cx="478336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3600" b="1" dirty="0">
                <a:solidFill>
                  <a:srgbClr val="92D050"/>
                </a:solidFill>
                <a:latin typeface="Tahoma" panose="020B0604030504040204" pitchFamily="34" charset="0"/>
              </a:rPr>
              <a:t>ETRI2MA-2</a:t>
            </a:r>
            <a:r>
              <a:rPr lang="fr-BE" altLang="fr-FR" sz="3600" b="1" baseline="30000" dirty="0">
                <a:solidFill>
                  <a:srgbClr val="92D050"/>
                </a:solidFill>
                <a:latin typeface="Tahoma" panose="020B0604030504040204" pitchFamily="34" charset="0"/>
              </a:rPr>
              <a:t>nd</a:t>
            </a:r>
            <a:r>
              <a:rPr lang="fr-BE" altLang="fr-FR" sz="3600" b="1" dirty="0">
                <a:solidFill>
                  <a:srgbClr val="92D050"/>
                </a:solidFill>
                <a:latin typeface="Tahoma" panose="020B0604030504040204" pitchFamily="34" charset="0"/>
              </a:rPr>
              <a:t> </a:t>
            </a:r>
            <a:r>
              <a:rPr lang="fr-BE" altLang="fr-FR" sz="36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year</a:t>
            </a:r>
            <a:endParaRPr lang="fr-FR" altLang="fr-FR" sz="36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8249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41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18" y="552893"/>
            <a:ext cx="4143560" cy="891826"/>
          </a:xfrm>
          <a:prstGeom prst="rect">
            <a:avLst/>
          </a:prstGeom>
        </p:spPr>
      </p:pic>
      <p:sp>
        <p:nvSpPr>
          <p:cNvPr id="5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395815" y="2333500"/>
            <a:ext cx="9820429" cy="3868020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endParaRPr lang="fr-BE" sz="2400" dirty="0"/>
          </a:p>
          <a:p>
            <a:pPr>
              <a:defRPr/>
            </a:pPr>
            <a:r>
              <a:rPr lang="fr-BE" sz="4500" dirty="0">
                <a:latin typeface="+mj-lt"/>
              </a:rPr>
              <a:t>INFORMATION FOR ALL PROGRAMMES</a:t>
            </a:r>
          </a:p>
          <a:p>
            <a:endParaRPr lang="fr-BE" altLang="fr-FR" dirty="0">
              <a:latin typeface="+mj-lt"/>
            </a:endParaRPr>
          </a:p>
          <a:p>
            <a:pPr lvl="1"/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COURSE REGISTRATION</a:t>
            </a:r>
          </a:p>
          <a:p>
            <a:pPr marL="457200" lvl="1" indent="0">
              <a:buNone/>
            </a:pP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submission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your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programme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form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- for the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whole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year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(Q1 &amp; Q2) - </a:t>
            </a:r>
            <a:r>
              <a:rPr lang="fr-BE" altLang="fr-FR" sz="3200" u="sng" dirty="0">
                <a:solidFill>
                  <a:schemeClr val="bg1"/>
                </a:solidFill>
                <a:latin typeface="+mj-lt"/>
              </a:rPr>
              <a:t>by </a:t>
            </a:r>
            <a:r>
              <a:rPr lang="fr-BE" altLang="fr-FR" sz="3200" u="sng" dirty="0" err="1">
                <a:solidFill>
                  <a:schemeClr val="bg1"/>
                </a:solidFill>
                <a:latin typeface="+mj-lt"/>
              </a:rPr>
              <a:t>September</a:t>
            </a:r>
            <a:r>
              <a:rPr lang="fr-BE" altLang="fr-FR" sz="3200" u="sng" dirty="0">
                <a:solidFill>
                  <a:schemeClr val="bg1"/>
                </a:solidFill>
                <a:latin typeface="+mj-lt"/>
              </a:rPr>
              <a:t> 30th</a:t>
            </a:r>
          </a:p>
          <a:p>
            <a:endParaRPr lang="fr-BE" altLang="fr-FR" sz="3200" dirty="0">
              <a:latin typeface="+mj-lt"/>
            </a:endParaRPr>
          </a:p>
          <a:p>
            <a:pPr lvl="1"/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BOOT CAMP</a:t>
            </a:r>
          </a:p>
          <a:p>
            <a:pPr marL="457200" lvl="1" indent="0">
              <a:buNone/>
            </a:pPr>
            <a:r>
              <a:rPr lang="en-US" altLang="fr-FR" sz="3200" dirty="0">
                <a:solidFill>
                  <a:schemeClr val="bg1"/>
                </a:solidFill>
                <a:latin typeface="+mj-lt"/>
              </a:rPr>
              <a:t>From 2/10 to 13/11</a:t>
            </a:r>
            <a:br>
              <a:rPr lang="en-US" altLang="fr-FR" sz="3200" dirty="0">
                <a:solidFill>
                  <a:schemeClr val="bg1"/>
                </a:solidFill>
                <a:latin typeface="+mj-lt"/>
              </a:rPr>
            </a:br>
            <a:r>
              <a:rPr lang="en-US" altLang="fr-FR" sz="3200" dirty="0">
                <a:solidFill>
                  <a:schemeClr val="bg1"/>
                </a:solidFill>
                <a:latin typeface="+mj-lt"/>
              </a:rPr>
              <a:t>Presentation on 22/09 13:00 13:45 MORE54 MANDATORY </a:t>
            </a:r>
            <a:r>
              <a:rPr lang="en-US" altLang="fr-FR" sz="3200" b="1" u="sng" dirty="0">
                <a:solidFill>
                  <a:schemeClr val="bg1"/>
                </a:solidFill>
                <a:latin typeface="+mj-lt"/>
                <a:hlinkClick r:id="rId3"/>
              </a:rPr>
              <a:t>https://www.uclouvain.be/en/faculties/espo/esl/bootcamp-tools</a:t>
            </a:r>
            <a:endParaRPr lang="en-US" altLang="fr-FR" sz="3200" b="1" u="sng" dirty="0">
              <a:solidFill>
                <a:schemeClr val="bg1"/>
              </a:solidFill>
              <a:latin typeface="+mj-lt"/>
            </a:endParaRPr>
          </a:p>
          <a:p>
            <a:pPr marL="457200" lvl="1" indent="0">
              <a:buNone/>
            </a:pPr>
            <a:r>
              <a:rPr lang="en-US" altLang="fr-FR" sz="3200" b="1" u="sng" dirty="0">
                <a:solidFill>
                  <a:schemeClr val="bg1"/>
                </a:solidFill>
                <a:latin typeface="+mj-lt"/>
              </a:rPr>
              <a:t>The evaluation of the Bootcamp will count for 1 point of your master thesis !</a:t>
            </a:r>
          </a:p>
          <a:p>
            <a:pPr marL="457200" lvl="1" indent="0">
              <a:buNone/>
            </a:pPr>
            <a:endParaRPr lang="fr-BE" altLang="fr-FR" sz="3200" dirty="0">
              <a:latin typeface="+mj-lt"/>
            </a:endParaRPr>
          </a:p>
          <a:p>
            <a:pPr lvl="1"/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THESIS &amp; INFO SESSIONS</a:t>
            </a:r>
          </a:p>
          <a:p>
            <a:pPr marL="457200" lvl="1" indent="0">
              <a:buNone/>
            </a:pPr>
            <a:r>
              <a:rPr lang="fr-BE" altLang="fr-FR" sz="3200" dirty="0">
                <a:solidFill>
                  <a:schemeClr val="bg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From November 3rd to 13th</a:t>
            </a:r>
            <a:endParaRPr lang="fr-BE" altLang="fr-FR" sz="3200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fr-BE" sz="3200" dirty="0">
              <a:latin typeface="Montserrat Light"/>
            </a:endParaRPr>
          </a:p>
          <a:p>
            <a:pPr>
              <a:defRPr/>
            </a:pPr>
            <a:endParaRPr lang="en-US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A6B887-7FC1-4C0C-9B34-AC06207C4C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34" y="562320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68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847850" y="1652630"/>
            <a:ext cx="8017603" cy="5084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altLang="fr-FR" sz="20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Admission to the </a:t>
            </a:r>
            <a:r>
              <a:rPr lang="en-US" altLang="fr-FR" sz="2000" b="1" i="1" dirty="0">
                <a:solidFill>
                  <a:srgbClr val="92D050"/>
                </a:solidFill>
                <a:latin typeface="+mj-lt"/>
              </a:rPr>
              <a:t>Ph.D. program </a:t>
            </a: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is granted conditional on: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alt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marL="342900" indent="-342900" algn="just" eaLnBrk="1" hangingPunct="1">
              <a:lnSpc>
                <a:spcPct val="80000"/>
              </a:lnSpc>
              <a:defRPr/>
            </a:pPr>
            <a:r>
              <a:rPr lang="en-US" altLang="fr-FR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graduating with a “distinction” </a:t>
            </a: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= overall average of al least 14/20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 [this is a necessary, but not sufficient condition];</a:t>
            </a:r>
          </a:p>
          <a:p>
            <a:pPr algn="just" eaLnBrk="1" hangingPunct="1">
              <a:lnSpc>
                <a:spcPct val="80000"/>
              </a:lnSpc>
              <a:buFontTx/>
              <a:buNone/>
              <a:defRPr/>
            </a:pPr>
            <a:endParaRPr lang="en-US" alt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marL="342900" indent="-342900" algn="just" eaLnBrk="1" hangingPunct="1">
              <a:lnSpc>
                <a:spcPct val="80000"/>
              </a:lnSpc>
              <a:defRPr/>
            </a:pP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submission to the Doctoral Commission and </a:t>
            </a:r>
            <a:r>
              <a:rPr lang="en-US" altLang="fr-FR" sz="20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approval of application file</a:t>
            </a: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The file must contain :</a:t>
            </a:r>
          </a:p>
          <a:p>
            <a:pPr eaLnBrk="1" hangingPunct="1">
              <a:lnSpc>
                <a:spcPct val="80000"/>
              </a:lnSpc>
              <a:buFont typeface="Times New Roman" pitchFamily="18" charset="0"/>
              <a:buAutoNum type="arabicPeriod"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	the name of the supervisor(s);</a:t>
            </a:r>
          </a:p>
          <a:p>
            <a:pPr eaLnBrk="1" hangingPunct="1">
              <a:lnSpc>
                <a:spcPct val="80000"/>
              </a:lnSpc>
              <a:buFont typeface="Times New Roman" pitchFamily="18" charset="0"/>
              <a:buAutoNum type="arabicPeriod"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	indication of the source of funding for the whole duration of the PhD;</a:t>
            </a:r>
          </a:p>
          <a:p>
            <a:pPr eaLnBrk="1" hangingPunct="1">
              <a:lnSpc>
                <a:spcPct val="80000"/>
              </a:lnSpc>
              <a:buFont typeface="Times New Roman" pitchFamily="18" charset="0"/>
              <a:buAutoNum type="arabicPeriod"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	a research proposal approved by the supervisor(s), i.e.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	title - context - state of the art - objectives - work plan – environment;</a:t>
            </a:r>
          </a:p>
          <a:p>
            <a:pPr eaLnBrk="1" hangingPunct="1">
              <a:lnSpc>
                <a:spcPct val="80000"/>
              </a:lnSpc>
              <a:buFont typeface="Times New Roman" pitchFamily="18" charset="0"/>
              <a:buAutoNum type="arabicPeriod"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	suggestion of supervisory panel;</a:t>
            </a:r>
          </a:p>
          <a:p>
            <a:pPr eaLnBrk="1" hangingPunct="1">
              <a:lnSpc>
                <a:spcPct val="80000"/>
              </a:lnSpc>
              <a:buFont typeface="Times New Roman" pitchFamily="18" charset="0"/>
              <a:buAutoNum type="arabicPeriod"/>
              <a:defRPr/>
            </a:pPr>
            <a:r>
              <a:rPr lang="en-US" altLang="fr-FR" sz="1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	a prospective doctoral training program, signed by the supervisor</a:t>
            </a:r>
            <a:r>
              <a:rPr lang="en-US" altLang="fr-FR" sz="2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alt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hlinkClick r:id="rId2"/>
              </a:rPr>
              <a:t>https://www.uclouvain.be/en/faculties/espo/esl/ph-d-esl</a:t>
            </a:r>
            <a:r>
              <a:rPr lang="en-US" alt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altLang="fr-FR" sz="2000" dirty="0">
                <a:solidFill>
                  <a:srgbClr val="0070C0"/>
                </a:solidFill>
                <a:latin typeface="+mj-lt"/>
              </a:rPr>
              <a:t>		</a:t>
            </a:r>
          </a:p>
        </p:txBody>
      </p:sp>
      <p:pic>
        <p:nvPicPr>
          <p:cNvPr id="16388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9FEB2F7-B84B-4ED3-91AA-AAADA45EF8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735" y="43242"/>
            <a:ext cx="1582402" cy="835986"/>
          </a:xfrm>
          <a:prstGeom prst="rect">
            <a:avLst/>
          </a:prstGeom>
        </p:spPr>
      </p:pic>
      <p:sp>
        <p:nvSpPr>
          <p:cNvPr id="2" name="Text Box 5">
            <a:extLst>
              <a:ext uri="{FF2B5EF4-FFF2-40B4-BE49-F238E27FC236}">
                <a16:creationId xmlns:a16="http://schemas.microsoft.com/office/drawing/2014/main" id="{6E257606-3E05-6DD4-37EB-203CC10C2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697" y="973542"/>
            <a:ext cx="64152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 dirty="0" err="1">
                <a:solidFill>
                  <a:srgbClr val="92D050"/>
                </a:solidFill>
                <a:latin typeface="+mj-lt"/>
              </a:rPr>
              <a:t>Thinking</a:t>
            </a:r>
            <a:r>
              <a:rPr lang="fr-FR" altLang="fr-FR" b="1" dirty="0">
                <a:solidFill>
                  <a:srgbClr val="92D050"/>
                </a:solidFill>
                <a:latin typeface="+mj-lt"/>
              </a:rPr>
              <a:t> about PhD?</a:t>
            </a:r>
          </a:p>
        </p:txBody>
      </p:sp>
    </p:spTree>
    <p:extLst>
      <p:ext uri="{BB962C8B-B14F-4D97-AF65-F5344CB8AC3E}">
        <p14:creationId xmlns:p14="http://schemas.microsoft.com/office/powerpoint/2010/main" val="2210711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2182" y="1793875"/>
            <a:ext cx="6096000" cy="481957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fr-FR" altLang="fr-FR" sz="1900" b="1" dirty="0">
                <a:latin typeface="+mj-lt"/>
              </a:rPr>
              <a:t>2 exam sessions</a:t>
            </a:r>
            <a:endParaRPr lang="fr-FR" altLang="fr-FR" sz="1900" dirty="0">
              <a:latin typeface="+mj-lt"/>
            </a:endParaRPr>
          </a:p>
          <a:p>
            <a:pPr marL="0" indent="0" eaLnBrk="1" hangingPunct="1">
              <a:buNone/>
              <a:defRPr/>
            </a:pPr>
            <a:r>
              <a:rPr lang="fr-FR" altLang="fr-FR" sz="1900" dirty="0">
                <a:latin typeface="+mj-lt"/>
              </a:rPr>
              <a:t>Courses </a:t>
            </a:r>
            <a:r>
              <a:rPr lang="fr-FR" altLang="fr-FR" sz="1900" dirty="0" err="1">
                <a:latin typeface="+mj-lt"/>
              </a:rPr>
              <a:t>organised</a:t>
            </a:r>
            <a:r>
              <a:rPr lang="fr-FR" altLang="fr-FR" sz="1900" dirty="0">
                <a:latin typeface="+mj-lt"/>
              </a:rPr>
              <a:t> at 1st </a:t>
            </a:r>
            <a:r>
              <a:rPr lang="fr-FR" altLang="fr-FR" sz="1900" dirty="0" err="1">
                <a:latin typeface="+mj-lt"/>
              </a:rPr>
              <a:t>semester</a:t>
            </a:r>
            <a:r>
              <a:rPr lang="fr-FR" altLang="fr-FR" sz="1900" dirty="0">
                <a:latin typeface="+mj-lt"/>
              </a:rPr>
              <a:t>: </a:t>
            </a:r>
            <a:r>
              <a:rPr lang="fr-FR" altLang="fr-FR" sz="1900" dirty="0" err="1">
                <a:latin typeface="+mj-lt"/>
              </a:rPr>
              <a:t>January</a:t>
            </a:r>
            <a:r>
              <a:rPr lang="fr-FR" altLang="fr-FR" sz="1900" dirty="0">
                <a:latin typeface="+mj-lt"/>
              </a:rPr>
              <a:t> and </a:t>
            </a:r>
            <a:r>
              <a:rPr lang="fr-FR" altLang="fr-FR" sz="1900" dirty="0" err="1">
                <a:latin typeface="+mj-lt"/>
              </a:rPr>
              <a:t>September</a:t>
            </a:r>
            <a:r>
              <a:rPr lang="fr-FR" altLang="fr-FR" sz="1900" dirty="0">
                <a:latin typeface="+mj-lt"/>
              </a:rPr>
              <a:t>*</a:t>
            </a:r>
            <a:br>
              <a:rPr lang="fr-FR" altLang="fr-FR" sz="1900" dirty="0">
                <a:latin typeface="+mj-lt"/>
              </a:rPr>
            </a:br>
            <a:r>
              <a:rPr lang="fr-FR" altLang="fr-FR" sz="1900" dirty="0">
                <a:latin typeface="+mj-lt"/>
              </a:rPr>
              <a:t>Courses </a:t>
            </a:r>
            <a:r>
              <a:rPr lang="fr-FR" altLang="fr-FR" sz="1900" dirty="0" err="1">
                <a:latin typeface="+mj-lt"/>
              </a:rPr>
              <a:t>organised</a:t>
            </a:r>
            <a:r>
              <a:rPr lang="fr-FR" altLang="fr-FR" sz="1900" dirty="0">
                <a:latin typeface="+mj-lt"/>
              </a:rPr>
              <a:t> at 2nd  </a:t>
            </a:r>
            <a:r>
              <a:rPr lang="fr-FR" altLang="fr-FR" sz="1900" dirty="0" err="1">
                <a:latin typeface="+mj-lt"/>
              </a:rPr>
              <a:t>semester</a:t>
            </a:r>
            <a:r>
              <a:rPr lang="fr-FR" altLang="fr-FR" sz="1900" dirty="0">
                <a:latin typeface="+mj-lt"/>
              </a:rPr>
              <a:t>: June and </a:t>
            </a:r>
            <a:r>
              <a:rPr lang="fr-FR" altLang="fr-FR" sz="1900" dirty="0" err="1">
                <a:latin typeface="+mj-lt"/>
              </a:rPr>
              <a:t>September</a:t>
            </a:r>
            <a:r>
              <a:rPr lang="fr-FR" altLang="fr-FR" sz="1900" dirty="0">
                <a:latin typeface="+mj-lt"/>
              </a:rPr>
              <a:t>*</a:t>
            </a:r>
          </a:p>
          <a:p>
            <a:pPr marL="0" indent="0">
              <a:buNone/>
              <a:defRPr/>
            </a:pPr>
            <a:r>
              <a:rPr lang="fr-FR" altLang="fr-FR" sz="1700" dirty="0">
                <a:latin typeface="+mj-lt"/>
              </a:rPr>
              <a:t>* The September session starts as </a:t>
            </a:r>
            <a:r>
              <a:rPr lang="fr-FR" altLang="fr-FR" sz="1700" dirty="0" err="1">
                <a:latin typeface="+mj-lt"/>
              </a:rPr>
              <a:t>early</a:t>
            </a:r>
            <a:r>
              <a:rPr lang="fr-FR" altLang="fr-FR" sz="1700" dirty="0">
                <a:latin typeface="+mj-lt"/>
              </a:rPr>
              <a:t> as August 13th. </a:t>
            </a:r>
            <a:endParaRPr lang="fr-FR" altLang="fr-FR" sz="1900" dirty="0">
              <a:latin typeface="+mj-lt"/>
            </a:endParaRPr>
          </a:p>
          <a:p>
            <a:pPr marL="0" indent="0">
              <a:buNone/>
              <a:defRPr/>
            </a:pPr>
            <a:r>
              <a:rPr lang="fr-FR" altLang="fr-FR" sz="1900" b="1" dirty="0">
                <a:solidFill>
                  <a:srgbClr val="92D050"/>
                </a:solidFill>
                <a:latin typeface="+mj-lt"/>
              </a:rPr>
              <a:t>WARNING: </a:t>
            </a:r>
            <a:r>
              <a:rPr lang="en-US" sz="1900" b="1" dirty="0">
                <a:solidFill>
                  <a:srgbClr val="92D050"/>
                </a:solidFill>
                <a:latin typeface="+mj-lt"/>
              </a:rPr>
              <a:t>Each course can be evaluated twice per academic year ONLY if the mark obtained at the 1st evaluation is &lt; 10/20</a:t>
            </a:r>
          </a:p>
          <a:p>
            <a:pPr marL="0" indent="0">
              <a:buNone/>
              <a:defRPr/>
            </a:pPr>
            <a:endParaRPr lang="fr-FR" altLang="fr-FR" sz="1900" dirty="0">
              <a:latin typeface="+mj-lt"/>
            </a:endParaRPr>
          </a:p>
          <a:p>
            <a:pPr marL="0" indent="0" eaLnBrk="1" hangingPunct="1">
              <a:buNone/>
              <a:defRPr/>
            </a:pPr>
            <a:r>
              <a:rPr lang="fr-FR" altLang="fr-FR" sz="1900" b="1" dirty="0">
                <a:latin typeface="+mj-lt"/>
              </a:rPr>
              <a:t>Passing conditions </a:t>
            </a:r>
          </a:p>
          <a:p>
            <a:pPr marL="0" indent="0" eaLnBrk="1" hangingPunct="1">
              <a:buNone/>
              <a:defRPr/>
            </a:pPr>
            <a:r>
              <a:rPr lang="fr-FR" altLang="fr-FR" sz="1900" dirty="0">
                <a:latin typeface="+mj-lt"/>
              </a:rPr>
              <a:t>10/20 (on </a:t>
            </a:r>
            <a:r>
              <a:rPr lang="fr-FR" altLang="fr-FR" sz="1900" dirty="0" err="1">
                <a:latin typeface="+mj-lt"/>
              </a:rPr>
              <a:t>each</a:t>
            </a:r>
            <a:r>
              <a:rPr lang="fr-FR" altLang="fr-FR" sz="1900" dirty="0">
                <a:latin typeface="+mj-lt"/>
              </a:rPr>
              <a:t> single exam, not on </a:t>
            </a:r>
            <a:r>
              <a:rPr lang="fr-FR" altLang="fr-FR" sz="1900" dirty="0" err="1">
                <a:latin typeface="+mj-lt"/>
              </a:rPr>
              <a:t>average</a:t>
            </a:r>
            <a:r>
              <a:rPr lang="fr-FR" altLang="fr-FR" sz="1900" dirty="0">
                <a:latin typeface="+mj-lt"/>
              </a:rPr>
              <a:t>)</a:t>
            </a:r>
          </a:p>
          <a:p>
            <a:pPr marL="0" indent="0" eaLnBrk="1" hangingPunct="1">
              <a:buNone/>
              <a:defRPr/>
            </a:pPr>
            <a:r>
              <a:rPr lang="fr-FR" altLang="fr-FR" sz="1900" dirty="0">
                <a:latin typeface="+mj-lt"/>
              </a:rPr>
              <a:t>Read </a:t>
            </a:r>
            <a:r>
              <a:rPr lang="fr-FR" altLang="fr-FR" sz="1900" dirty="0" err="1">
                <a:latin typeface="+mj-lt"/>
              </a:rPr>
              <a:t>carefully</a:t>
            </a:r>
            <a:r>
              <a:rPr lang="fr-FR" altLang="fr-FR" sz="1900" dirty="0">
                <a:latin typeface="+mj-lt"/>
              </a:rPr>
              <a:t> the exam </a:t>
            </a:r>
            <a:r>
              <a:rPr lang="fr-FR" altLang="fr-FR" sz="1900" dirty="0" err="1">
                <a:latin typeface="+mj-lt"/>
              </a:rPr>
              <a:t>regulations</a:t>
            </a:r>
            <a:r>
              <a:rPr lang="fr-FR" altLang="fr-FR" sz="1900" dirty="0">
                <a:latin typeface="+mj-lt"/>
              </a:rPr>
              <a:t> (</a:t>
            </a:r>
            <a:r>
              <a:rPr lang="fr-FR" altLang="fr-FR" sz="1900" dirty="0">
                <a:latin typeface="+mj-lt"/>
                <a:hlinkClick r:id="rId2"/>
              </a:rPr>
              <a:t>RGEE</a:t>
            </a:r>
            <a:r>
              <a:rPr lang="fr-FR" altLang="fr-FR" sz="1900" dirty="0">
                <a:latin typeface="+mj-lt"/>
              </a:rPr>
              <a:t>)!</a:t>
            </a:r>
            <a:endParaRPr lang="fr-FR" altLang="fr-FR" sz="24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fr-FR" altLang="fr-FR" sz="1900" b="1" dirty="0">
                <a:solidFill>
                  <a:srgbClr val="92D050"/>
                </a:solidFill>
                <a:latin typeface="+mj-lt"/>
              </a:rPr>
              <a:t>Check </a:t>
            </a:r>
            <a:r>
              <a:rPr lang="fr-FR" altLang="fr-FR" sz="1900" b="1" dirty="0" err="1">
                <a:solidFill>
                  <a:srgbClr val="92D050"/>
                </a:solidFill>
                <a:latin typeface="+mj-lt"/>
              </a:rPr>
              <a:t>rules</a:t>
            </a:r>
            <a:r>
              <a:rPr lang="fr-FR" altLang="fr-FR" sz="1900" b="1" dirty="0">
                <a:solidFill>
                  <a:srgbClr val="92D050"/>
                </a:solidFill>
                <a:latin typeface="+mj-lt"/>
              </a:rPr>
              <a:t> for international programmes (Double Degree / QEM)</a:t>
            </a:r>
            <a:endParaRPr lang="fr-FR" altLang="fr-FR" sz="2400" dirty="0">
              <a:solidFill>
                <a:srgbClr val="92D050"/>
              </a:solidFill>
              <a:latin typeface="Tahoma" pitchFamily="34" charset="0"/>
            </a:endParaRP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062182" y="879228"/>
            <a:ext cx="563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+mj-lt"/>
              </a:rPr>
              <a:t>E</a:t>
            </a:r>
            <a:r>
              <a:rPr lang="fr-BE" altLang="fr-FR" sz="2800" b="1" dirty="0">
                <a:solidFill>
                  <a:srgbClr val="92D050"/>
                </a:solidFill>
                <a:latin typeface="+mj-lt"/>
              </a:rPr>
              <a:t>XAM REGULATIONS</a:t>
            </a:r>
            <a:endParaRPr lang="fr-FR" altLang="fr-FR" sz="2800" b="1" dirty="0">
              <a:solidFill>
                <a:srgbClr val="92D050"/>
              </a:solidFill>
              <a:latin typeface="+mj-lt"/>
            </a:endParaRPr>
          </a:p>
        </p:txBody>
      </p:sp>
      <p:pic>
        <p:nvPicPr>
          <p:cNvPr id="17412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texte, Police, logo, cercle&#10;&#10;Description générée automatiquement">
            <a:extLst>
              <a:ext uri="{FF2B5EF4-FFF2-40B4-BE49-F238E27FC236}">
                <a16:creationId xmlns:a16="http://schemas.microsoft.com/office/drawing/2014/main" id="{C4EAACD0-EDF5-2440-B46C-7CE8952FC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86" y="2161309"/>
            <a:ext cx="2946977" cy="29469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2AB290-AF86-66C2-5804-476E79BFF2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9" y="-66467"/>
            <a:ext cx="1720348" cy="9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82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2107170" y="1526829"/>
            <a:ext cx="67567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M</a:t>
            </a:r>
            <a:r>
              <a:rPr lang="fr-BE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ASTER THESIS PER PROGRAMME</a:t>
            </a:r>
            <a:endParaRPr lang="fr-FR" altLang="fr-FR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4362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CFC425-6C65-44D4-AD04-33C0D3DD7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13" y="0"/>
            <a:ext cx="1582402" cy="83598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E4A715-ABE5-4F67-B81B-F63958EB2666}"/>
              </a:ext>
            </a:extLst>
          </p:cNvPr>
          <p:cNvSpPr txBox="1"/>
          <p:nvPr/>
        </p:nvSpPr>
        <p:spPr>
          <a:xfrm>
            <a:off x="2107170" y="2111604"/>
            <a:ext cx="953514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b="1" dirty="0">
                <a:solidFill>
                  <a:srgbClr val="92D05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ECON2MA</a:t>
            </a:r>
          </a:p>
          <a:p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Year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2: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Thesis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submission</a:t>
            </a:r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b="1" dirty="0">
                <a:solidFill>
                  <a:srgbClr val="92D05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ETRI2MA </a:t>
            </a:r>
          </a:p>
          <a:p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Year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1: Essay Paper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submission</a:t>
            </a:r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Year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2: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Thesis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submission</a:t>
            </a:r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https://www.uclouvain.be/en/faculties/espo/esl/thesis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BE" dirty="0"/>
          </a:p>
        </p:txBody>
      </p:sp>
      <p:pic>
        <p:nvPicPr>
          <p:cNvPr id="4" name="Image 3" descr="Une image contenant personne, Visage humain, habits, femme&#10;&#10;Description générée automatiquement">
            <a:extLst>
              <a:ext uri="{FF2B5EF4-FFF2-40B4-BE49-F238E27FC236}">
                <a16:creationId xmlns:a16="http://schemas.microsoft.com/office/drawing/2014/main" id="{4F517136-FDEE-8DCF-AA1E-D99C1F033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1" y="2439616"/>
            <a:ext cx="4345922" cy="288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9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681614" y="960603"/>
            <a:ext cx="8009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M</a:t>
            </a:r>
            <a:r>
              <a:rPr lang="fr-BE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ASTER THESIS: The </a:t>
            </a:r>
            <a:r>
              <a:rPr lang="fr-BE" altLang="fr-FR" dirty="0" err="1">
                <a:solidFill>
                  <a:srgbClr val="92D050"/>
                </a:solidFill>
                <a:latin typeface="Tahoma" panose="020B0604030504040204" pitchFamily="34" charset="0"/>
              </a:rPr>
              <a:t>writing</a:t>
            </a:r>
            <a:r>
              <a:rPr lang="fr-BE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 process?</a:t>
            </a:r>
            <a:endParaRPr lang="fr-FR" altLang="fr-FR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6387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Espace réservé du texte 1"/>
          <p:cNvSpPr txBox="1">
            <a:spLocks/>
          </p:cNvSpPr>
          <p:nvPr/>
        </p:nvSpPr>
        <p:spPr bwMode="auto">
          <a:xfrm>
            <a:off x="681615" y="1384588"/>
            <a:ext cx="8501062" cy="490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BE" altLang="fr-FR" sz="19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2800" b="1" dirty="0">
                <a:solidFill>
                  <a:srgbClr val="92D050"/>
                </a:solidFill>
                <a:latin typeface="+mj-lt"/>
                <a:cs typeface="+mn-cs"/>
              </a:rPr>
              <a:t>Please attend the sessions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b="1" i="1" dirty="0">
                <a:solidFill>
                  <a:srgbClr val="92D050"/>
                </a:solidFill>
                <a:latin typeface="+mj-lt"/>
                <a:cs typeface="+mn-cs"/>
              </a:rPr>
              <a:t>How to write a master thesis PART I (in November) and PART II (March)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fr-FR" sz="1800" b="1" dirty="0">
              <a:solidFill>
                <a:srgbClr val="92D050"/>
              </a:solidFill>
              <a:latin typeface="+mj-lt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dirty="0">
                <a:latin typeface="+mj-lt"/>
                <a:cs typeface="+mn-cs"/>
              </a:rPr>
              <a:t>A master thesis is intended as an original work of research</a:t>
            </a:r>
            <a:br>
              <a:rPr lang="en-US" altLang="fr-FR" sz="1800" dirty="0">
                <a:latin typeface="+mj-lt"/>
                <a:cs typeface="+mn-cs"/>
              </a:rPr>
            </a:br>
            <a:endParaRPr lang="en-US" altLang="fr-FR" sz="1800" dirty="0">
              <a:latin typeface="+mj-lt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dirty="0">
                <a:latin typeface="+mj-lt"/>
                <a:cs typeface="+mn-cs"/>
              </a:rPr>
              <a:t>The work must contain a scientific approach, and the goal is to provide a rigorous analysis of an economic problem.</a:t>
            </a:r>
            <a:br>
              <a:rPr lang="en-US" altLang="fr-FR" sz="1800" dirty="0">
                <a:latin typeface="+mj-lt"/>
                <a:cs typeface="+mn-cs"/>
              </a:rPr>
            </a:br>
            <a:endParaRPr lang="en-US" altLang="fr-FR" sz="1800" dirty="0">
              <a:latin typeface="+mj-lt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dirty="0">
                <a:latin typeface="+mj-lt"/>
                <a:cs typeface="+mn-cs"/>
              </a:rPr>
              <a:t>The work should contain: 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the motivation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the literature review on the related topic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a theoretical or empirical analysis of the problem studied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the presentation of the results with regards to the research question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BE" altLang="fr-F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04696C-24BF-4F34-9B1A-6EAD9AA176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15"/>
            <a:ext cx="1582402" cy="835986"/>
          </a:xfrm>
          <a:prstGeom prst="rect">
            <a:avLst/>
          </a:prstGeom>
        </p:spPr>
      </p:pic>
      <p:pic>
        <p:nvPicPr>
          <p:cNvPr id="3" name="Image 2" descr="Une image contenant ordinateur, ordinateur portable, personne, Netbook&#10;&#10;Description générée automatiquement">
            <a:extLst>
              <a:ext uri="{FF2B5EF4-FFF2-40B4-BE49-F238E27FC236}">
                <a16:creationId xmlns:a16="http://schemas.microsoft.com/office/drawing/2014/main" id="{DD42997B-3525-51FE-39C3-84E10C20B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645" y="3796411"/>
            <a:ext cx="4026378" cy="291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67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706967" y="763602"/>
            <a:ext cx="64152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 dirty="0">
                <a:solidFill>
                  <a:srgbClr val="92D050"/>
                </a:solidFill>
                <a:latin typeface="+mj-lt"/>
              </a:rPr>
              <a:t>M</a:t>
            </a:r>
            <a:r>
              <a:rPr lang="fr-BE" altLang="fr-FR" b="1" dirty="0">
                <a:solidFill>
                  <a:srgbClr val="92D050"/>
                </a:solidFill>
                <a:latin typeface="+mj-lt"/>
              </a:rPr>
              <a:t>ASTER THESIS: The Schedule</a:t>
            </a:r>
            <a:endParaRPr lang="fr-FR" altLang="fr-FR" b="1" dirty="0">
              <a:solidFill>
                <a:srgbClr val="92D050"/>
              </a:solidFill>
              <a:latin typeface="+mj-lt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243037"/>
              </p:ext>
            </p:extLst>
          </p:nvPr>
        </p:nvGraphicFramePr>
        <p:xfrm>
          <a:off x="873830" y="1432886"/>
          <a:ext cx="8424862" cy="5248003"/>
        </p:xfrm>
        <a:graphic>
          <a:graphicData uri="http://schemas.openxmlformats.org/drawingml/2006/table">
            <a:tbl>
              <a:tblPr/>
              <a:tblGrid>
                <a:gridCol w="894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Task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Agenda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1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b="1" i="0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 </a:t>
                      </a:r>
                      <a:endParaRPr lang="fr-BE" sz="900" b="1" i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Have a look at the research interests of ESL and UNamur professors </a:t>
                      </a: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September – October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7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2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Thesis Forum </a:t>
                      </a: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Presentation of the research field of each ESL/ESN professor 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Personal discussions with professors 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November 3th to November 13th (online sessions)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6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3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On-line submission of the Thesis Request </a:t>
                      </a:r>
                    </a:p>
                    <a:p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1-year programs* - from November 23 to December 11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b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2-year programs** - from November 23 to March 26th (year 1)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*1-year programs: ECON2MA (direct </a:t>
                      </a:r>
                      <a:r>
                        <a:rPr lang="fr-BE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access</a:t>
                      </a: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), ECON2M1, ETRI2MA, Double Degree and QEM programmes 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** 2-year programs: ECON2MS/G, ECON2MA (2 </a:t>
                      </a:r>
                      <a:r>
                        <a:rPr lang="fr-BE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years</a:t>
                      </a: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362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CFC425-6C65-44D4-AD04-33C0D3DD7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34" y="-72384"/>
            <a:ext cx="1582402" cy="835986"/>
          </a:xfrm>
          <a:prstGeom prst="rect">
            <a:avLst/>
          </a:prstGeom>
        </p:spPr>
      </p:pic>
      <p:pic>
        <p:nvPicPr>
          <p:cNvPr id="3" name="Image 2" descr="Une image contenant conception, illustration&#10;&#10;Description générée automatiquement">
            <a:extLst>
              <a:ext uri="{FF2B5EF4-FFF2-40B4-BE49-F238E27FC236}">
                <a16:creationId xmlns:a16="http://schemas.microsoft.com/office/drawing/2014/main" id="{EAAF9E90-EBAE-7730-C4BD-59B3602BD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855" y="2255982"/>
            <a:ext cx="2410689" cy="24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41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625472"/>
              </p:ext>
            </p:extLst>
          </p:nvPr>
        </p:nvGraphicFramePr>
        <p:xfrm>
          <a:off x="1385370" y="1737817"/>
          <a:ext cx="7583487" cy="4767982"/>
        </p:xfrm>
        <a:graphic>
          <a:graphicData uri="http://schemas.openxmlformats.org/drawingml/2006/table">
            <a:tbl>
              <a:tblPr/>
              <a:tblGrid>
                <a:gridCol w="87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4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2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4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Approval of the topics and designation of the readers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1-year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 the end of February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2-year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 the end of April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3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5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Writing of the thesis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WARNING: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an intermediate report must be submitted to the thesis Supervisor (by email) </a:t>
                      </a:r>
                      <a:endParaRPr lang="fr-BE" sz="1400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February – June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Interim report:</a:t>
                      </a:r>
                    </a:p>
                    <a:p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BEFORE March 3rd / April 28th  of the year of the thesis defense.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For the 2-year programs and QEM students: submission by March 3rd </a:t>
                      </a:r>
                    </a:p>
                    <a:p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For the 1-year programs: submission by April 28th </a:t>
                      </a: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6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Submission of the thesis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Before the official opening of the exam session: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either in June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or in September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7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Oral defence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Either in the June session (only in June for QEM students and Maastricht DD)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Or in the September session 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385371" y="1279855"/>
          <a:ext cx="7583486" cy="444500"/>
        </p:xfrm>
        <a:graphic>
          <a:graphicData uri="http://schemas.openxmlformats.org/drawingml/2006/table">
            <a:tbl>
              <a:tblPr/>
              <a:tblGrid>
                <a:gridCol w="864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Task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Agenda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395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12A8CF-7246-4C92-A8D8-ECFBB27AA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13" y="-31473"/>
            <a:ext cx="1582402" cy="835986"/>
          </a:xfrm>
          <a:prstGeom prst="rect">
            <a:avLst/>
          </a:prstGeom>
        </p:spPr>
      </p:pic>
      <p:pic>
        <p:nvPicPr>
          <p:cNvPr id="3" name="Image 2" descr="Une image contenant conception, illustration&#10;&#10;Description générée automatiquement">
            <a:extLst>
              <a:ext uri="{FF2B5EF4-FFF2-40B4-BE49-F238E27FC236}">
                <a16:creationId xmlns:a16="http://schemas.microsoft.com/office/drawing/2014/main" id="{495FD6A3-EAEE-00F1-4842-B8191D62E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855" y="2255982"/>
            <a:ext cx="2410689" cy="2410689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2605F4AB-E811-0DDF-F878-D49A3F104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252" y="631000"/>
            <a:ext cx="64152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 dirty="0">
                <a:solidFill>
                  <a:srgbClr val="92D050"/>
                </a:solidFill>
                <a:latin typeface="+mj-lt"/>
              </a:rPr>
              <a:t>M</a:t>
            </a:r>
            <a:r>
              <a:rPr lang="fr-BE" altLang="fr-FR" b="1" dirty="0">
                <a:solidFill>
                  <a:srgbClr val="92D050"/>
                </a:solidFill>
                <a:latin typeface="+mj-lt"/>
              </a:rPr>
              <a:t>ASTER THESIS: The Schedule</a:t>
            </a:r>
            <a:endParaRPr lang="fr-FR" altLang="fr-FR" b="1" dirty="0">
              <a:solidFill>
                <a:srgbClr val="92D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099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03512" y="1255426"/>
            <a:ext cx="9144000" cy="656600"/>
          </a:xfrm>
          <a:prstGeom prst="rect">
            <a:avLst/>
          </a:prstGeom>
          <a:solidFill>
            <a:srgbClr val="A7C96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7C96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37382" y="1295681"/>
            <a:ext cx="3902101" cy="656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Montserrat Semi Bold"/>
                <a:cs typeface="Montserrat Semi Bold"/>
                <a:hlinkClick r:id="rId2"/>
              </a:rPr>
              <a:t>uclouvain.be/</a:t>
            </a:r>
            <a:r>
              <a:rPr lang="fr-FR" sz="3200" dirty="0" err="1">
                <a:solidFill>
                  <a:schemeClr val="bg1"/>
                </a:solidFill>
                <a:latin typeface="Montserrat Semi Bold"/>
                <a:cs typeface="Montserrat Semi Bold"/>
                <a:hlinkClick r:id="rId2"/>
              </a:rPr>
              <a:t>esl</a:t>
            </a:r>
            <a:r>
              <a:rPr lang="fr-FR" sz="3200" dirty="0">
                <a:solidFill>
                  <a:schemeClr val="bg1"/>
                </a:solidFill>
                <a:latin typeface="Montserrat Semi Bold"/>
                <a:cs typeface="Montserrat Semi Bold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64000" y="510932"/>
            <a:ext cx="5158154" cy="12618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3000" spc="-100" dirty="0">
                <a:solidFill>
                  <a:schemeClr val="bg1"/>
                </a:solidFill>
                <a:latin typeface="Montserrat Light"/>
                <a:cs typeface="Montserrat Light"/>
              </a:rPr>
              <a:t>En savoir plus….</a:t>
            </a:r>
            <a:endParaRPr lang="fr-FR" sz="5000" spc="-100" dirty="0">
              <a:solidFill>
                <a:schemeClr val="bg1"/>
              </a:solidFill>
              <a:latin typeface="Montserrat Semi Bold"/>
              <a:cs typeface="Montserrat Semi Bold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03512" y="2519008"/>
            <a:ext cx="5267740" cy="352913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2000" dirty="0">
                <a:solidFill>
                  <a:srgbClr val="74AF27"/>
                </a:solidFill>
                <a:latin typeface="Montserrat Light"/>
                <a:cs typeface="Montserrat Light"/>
              </a:rPr>
              <a:t>Contact </a:t>
            </a:r>
            <a:r>
              <a:rPr lang="fr-FR" sz="2000" dirty="0" err="1">
                <a:solidFill>
                  <a:srgbClr val="74AF27"/>
                </a:solidFill>
                <a:latin typeface="Montserrat Light"/>
                <a:cs typeface="Montserrat Light"/>
              </a:rPr>
              <a:t>persons</a:t>
            </a:r>
            <a:r>
              <a:rPr lang="fr-FR" sz="2000" dirty="0">
                <a:solidFill>
                  <a:srgbClr val="74AF27"/>
                </a:solidFill>
                <a:latin typeface="Montserrat Light"/>
                <a:cs typeface="Montserrat Light"/>
              </a:rPr>
              <a:t>: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cs typeface="Montserrat Light"/>
              </a:rPr>
              <a:t>Laetitia Dablemont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– School Manager - ESL- D.008 </a:t>
            </a:r>
          </a:p>
          <a:p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  <a:hlinkClick r:id="rId3"/>
              </a:rPr>
              <a:t>Laetitia.dablemont@uclouvain.be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 </a:t>
            </a:r>
          </a:p>
          <a:p>
            <a:endParaRPr lang="fr-FR" sz="1400" dirty="0">
              <a:solidFill>
                <a:srgbClr val="002060"/>
              </a:solidFill>
              <a:latin typeface="Montserrat Light"/>
              <a:cs typeface="Montserrat Light"/>
            </a:endParaRP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cs typeface="Montserrat Light"/>
              </a:rPr>
              <a:t>Catherine Maréchal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– International office – D.010</a:t>
            </a:r>
            <a:b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</a:b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  <a:hlinkClick r:id="rId4"/>
              </a:rPr>
              <a:t>catherine.marechal@uclouvain.be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  </a:t>
            </a:r>
          </a:p>
          <a:p>
            <a:endParaRPr lang="fr-FR" sz="1400" dirty="0">
              <a:solidFill>
                <a:srgbClr val="002060"/>
              </a:solidFill>
              <a:latin typeface="Montserrat Light"/>
              <a:cs typeface="Montserrat Light"/>
            </a:endParaRP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Julie Porreweck– Student Office– D.020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hlinkClick r:id="rId5"/>
              </a:rPr>
              <a:t>Julie.porreweck@uclouvain.be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</a:t>
            </a:r>
          </a:p>
          <a:p>
            <a:endParaRPr lang="fr-FR" sz="1400" dirty="0">
              <a:solidFill>
                <a:srgbClr val="74AF27"/>
              </a:solidFill>
              <a:latin typeface="Montserrat Light"/>
              <a:cs typeface="Montserrat Semi Bold"/>
            </a:endParaRP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Marine Bernard– </a:t>
            </a:r>
            <a:r>
              <a:rPr lang="fr-FR" sz="1400" b="1" dirty="0" err="1">
                <a:solidFill>
                  <a:srgbClr val="002060"/>
                </a:solidFill>
                <a:latin typeface="Montserrat Light"/>
              </a:rPr>
              <a:t>Schedules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– D.006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hlinkClick r:id="rId6"/>
              </a:rPr>
              <a:t>horaires-esl@uclouvain.be</a:t>
            </a:r>
            <a:endParaRPr lang="fr-FR" sz="1400" b="1" dirty="0">
              <a:solidFill>
                <a:srgbClr val="002060"/>
              </a:solidFill>
              <a:latin typeface="Montserrat Light"/>
            </a:endParaRPr>
          </a:p>
          <a:p>
            <a:endParaRPr lang="fr-FR" sz="1400" b="1" dirty="0">
              <a:solidFill>
                <a:srgbClr val="002060"/>
              </a:solidFill>
              <a:latin typeface="Montserrat Light"/>
            </a:endParaRPr>
          </a:p>
          <a:p>
            <a:r>
              <a:rPr lang="fr-FR" sz="1400" b="1" dirty="0" err="1">
                <a:solidFill>
                  <a:srgbClr val="002060"/>
                </a:solidFill>
                <a:latin typeface="Montserrat Light"/>
              </a:rPr>
              <a:t>UNamur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: Nathan J’Espère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hlinkClick r:id="rId7"/>
              </a:rPr>
              <a:t>Nathan.jespere@unamur.be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03512" y="44624"/>
            <a:ext cx="7848424" cy="1268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 lang="fr-FR" sz="4000" spc="-100" dirty="0">
              <a:solidFill>
                <a:schemeClr val="bg1"/>
              </a:solidFill>
              <a:latin typeface="Montserrat Semi Bold"/>
              <a:cs typeface="Montserrat Semi Bold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AFCE38-D939-A8FB-57D2-6B10C71AACD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4701" b="39167"/>
          <a:stretch/>
        </p:blipFill>
        <p:spPr>
          <a:xfrm>
            <a:off x="7222154" y="2762376"/>
            <a:ext cx="4803624" cy="2910589"/>
          </a:xfrm>
          <a:prstGeom prst="rect">
            <a:avLst/>
          </a:prstGeom>
        </p:spPr>
      </p:pic>
      <p:pic>
        <p:nvPicPr>
          <p:cNvPr id="3" name="Picture 6" descr="Z:\Logo\jpeg rvb, cmjn, noir\ESL logo - vert.jpg">
            <a:extLst>
              <a:ext uri="{FF2B5EF4-FFF2-40B4-BE49-F238E27FC236}">
                <a16:creationId xmlns:a16="http://schemas.microsoft.com/office/drawing/2014/main" id="{E40D0CBF-93E8-ABFF-CDDC-19C762855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701760-2B6F-71CC-56E5-D3B4F3D6DA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9" y="-66467"/>
            <a:ext cx="1720348" cy="9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8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1337</Words>
  <Application>Microsoft Macintosh PowerPoint</Application>
  <PresentationFormat>Widescreen</PresentationFormat>
  <Paragraphs>255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Montserrat Light</vt:lpstr>
      <vt:lpstr>Montserrat Semi Bold</vt:lpstr>
      <vt:lpstr>Tahoma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Géraldine Carette</dc:creator>
  <cp:lastModifiedBy>Johannes Johnen</cp:lastModifiedBy>
  <cp:revision>32</cp:revision>
  <dcterms:created xsi:type="dcterms:W3CDTF">2023-09-08T09:17:57Z</dcterms:created>
  <dcterms:modified xsi:type="dcterms:W3CDTF">2026-09-14T09:39:55Z</dcterms:modified>
</cp:coreProperties>
</file>