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2" r:id="rId6"/>
    <p:sldId id="303" r:id="rId7"/>
    <p:sldId id="293" r:id="rId8"/>
    <p:sldId id="264" r:id="rId9"/>
    <p:sldId id="295" r:id="rId10"/>
    <p:sldId id="298" r:id="rId11"/>
    <p:sldId id="302" r:id="rId12"/>
    <p:sldId id="300" r:id="rId13"/>
    <p:sldId id="301" r:id="rId14"/>
    <p:sldId id="265" r:id="rId15"/>
    <p:sldId id="432" r:id="rId16"/>
    <p:sldId id="304" r:id="rId17"/>
    <p:sldId id="286" r:id="rId18"/>
    <p:sldId id="287" r:id="rId19"/>
    <p:sldId id="430" r:id="rId20"/>
    <p:sldId id="299" r:id="rId21"/>
    <p:sldId id="428" r:id="rId22"/>
    <p:sldId id="429" r:id="rId23"/>
    <p:sldId id="296" r:id="rId24"/>
    <p:sldId id="297" r:id="rId25"/>
    <p:sldId id="431" r:id="rId2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Style léger 1 - Accentuation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yle léger 3 - Accentuation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>
        <p:scale>
          <a:sx n="74" d="100"/>
          <a:sy n="74" d="100"/>
        </p:scale>
        <p:origin x="376" y="6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223501-AF18-4B5C-A17C-755A375A4E0D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B413B3-8C5E-46B5-8D46-903A004EAB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75889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780D49C-842E-4E36-AB34-C9FA71763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40E973C-A750-47C8-924B-9E62CB0794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5552D04-0F18-4C52-95AA-30B0FDE6C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DDCCB11-B3CC-455F-ADDA-FDCD62F308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896BCEF-AF8A-4822-A8EE-D988F2562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82344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6083367-0F62-4115-B2A8-5ECA464A6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36CB226-EA47-41A3-9CA4-66568A725D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8668A3A-C546-4097-86EA-C62AFAC27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A4D7774-99D0-46AE-804C-CE08A3BD0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F794048-3434-48B5-BFC4-394931CF3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2399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E25D9B-1B65-420E-821C-0683E5AE7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B5D5B51-01DB-414A-ACD5-D65EEF9C78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66C4D01-1D6B-48C9-9448-F51E13A38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51FA5E8-0B1C-4863-A7F9-1F1D5DFEBB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A2B5433-F6AE-4F08-9274-DDFBD81FA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70455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263F94-2837-4C5F-86CC-AA5246682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5D1316-F033-49F7-84E5-DF8CDC49B3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AFD0705-378A-4576-8C0B-05D25F7BDF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86B8568-D540-4BF4-AA74-3C5FC65A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5004CA-2F81-47B1-AA44-34AAC2F819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7D7BD3-5E79-4B74-AFF2-B9DB0244A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770317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17055D-FE5F-4F84-B51E-FF6037ADE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D60D4EC-6AD9-443D-BF88-99BF26531E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164EDD1-0E84-4448-8657-A8DB1B949D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3053C2-366E-4624-8A9A-96F1B33845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5E2D962-E86C-4610-8006-89456A2C2D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7A6B7A3-129C-4EEA-89B5-1300B8FF4A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E8D5BAB7-44F9-4768-9FA2-80A85DC880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A91814F-E65A-4048-9E8D-74A206473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27711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498B630-6F54-41CD-BC6F-B50408623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DD5E223-409E-4BAB-8864-970AA8B70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689AF52-7752-49E9-A082-1D0C857256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58B69F9-92FC-436F-A5AD-C881BDD5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79423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F40B03-6297-493C-A72C-A9C2D7D1A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6188229-850E-4819-B8D0-8932E15EAE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B4AEFA2-F7E1-449F-BB9C-C08B77B61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37140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96916-1A79-4F84-B1E6-F2D02BD6E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27DC3B8-8B98-4B6E-A3B4-536C184C4A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C7923AB-716C-42D4-B869-0302D9C60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F7A2A96F-50AA-473C-B9A6-6CA0EB5C2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C12B2AA-8F8B-4B52-BDF0-9DB56A4459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BD4DC39-2900-4A42-B335-5934BF0A7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143609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0A66633-476E-43DB-9714-0B4AA97E9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8C9CAE4-8249-4086-8BE5-F51898F751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DE3E32E-5501-4AC1-8C7B-695A09BF0F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60A7CBE-0603-494F-9EF4-81879192AB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B11929F-21C5-4C86-88CA-6D76F74A6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A2CCD4C-B5B5-4D43-9EB2-A532C147E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31706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DE8EA90-2999-4FC5-A229-BC44160813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87ADEFC-DC35-422E-AA43-6A314E5AD2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D6F808-5ED0-4A6F-97CD-DED19EB0D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085D06-42CB-4B87-A55B-45480A6F7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463B8E0-4AA6-4E7F-B782-F57B5C7E2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597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BB474FE-51AC-4B59-BF1F-E1CBBF0EDB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805E099-18DC-4EEE-BD95-F756A843F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791BEDC-F514-4B19-9953-996454408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725B7A-7F2C-4B47-B95B-14E71C743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8D7FE1-054E-4304-A709-99D176138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12680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8"/>
          <p:cNvSpPr>
            <a:spLocks noGrp="1"/>
          </p:cNvSpPr>
          <p:nvPr>
            <p:ph type="pic" sz="quarter" idx="10"/>
          </p:nvPr>
        </p:nvSpPr>
        <p:spPr>
          <a:xfrm>
            <a:off x="1344083" y="2068082"/>
            <a:ext cx="10847916" cy="4789918"/>
          </a:xfrm>
          <a:prstGeom prst="rect">
            <a:avLst/>
          </a:prstGeom>
        </p:spPr>
        <p:txBody>
          <a:bodyPr/>
          <a:lstStyle/>
          <a:p>
            <a:endParaRPr lang="fr-BE" dirty="0"/>
          </a:p>
        </p:txBody>
      </p:sp>
      <p:sp>
        <p:nvSpPr>
          <p:cNvPr id="6" name="Espace réservé du texte 19"/>
          <p:cNvSpPr>
            <a:spLocks noGrp="1"/>
          </p:cNvSpPr>
          <p:nvPr>
            <p:ph type="body" sz="quarter" idx="13"/>
          </p:nvPr>
        </p:nvSpPr>
        <p:spPr>
          <a:xfrm>
            <a:off x="2159563" y="4869160"/>
            <a:ext cx="6576731" cy="1548172"/>
          </a:xfrm>
          <a:prstGeom prst="rect">
            <a:avLst/>
          </a:prstGeom>
          <a:solidFill>
            <a:srgbClr val="74AF27">
              <a:alpha val="78824"/>
            </a:srgbClr>
          </a:solidFill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ln>
                  <a:noFill/>
                </a:ln>
                <a:noFill/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fr-BE" dirty="0"/>
          </a:p>
        </p:txBody>
      </p:sp>
      <p:sp>
        <p:nvSpPr>
          <p:cNvPr id="9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2256003" y="5096487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11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2256003" y="553971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  <p:extLst>
      <p:ext uri="{BB962C8B-B14F-4D97-AF65-F5344CB8AC3E}">
        <p14:creationId xmlns:p14="http://schemas.microsoft.com/office/powerpoint/2010/main" val="10547110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exte 19"/>
          <p:cNvSpPr>
            <a:spLocks noGrp="1"/>
          </p:cNvSpPr>
          <p:nvPr>
            <p:ph type="body" sz="quarter" idx="11" hasCustomPrompt="1"/>
          </p:nvPr>
        </p:nvSpPr>
        <p:spPr>
          <a:xfrm>
            <a:off x="1298895" y="5742864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Titre de la présentation</a:t>
            </a:r>
          </a:p>
        </p:txBody>
      </p:sp>
      <p:sp>
        <p:nvSpPr>
          <p:cNvPr id="7" name="Espace réservé du texte 19"/>
          <p:cNvSpPr>
            <a:spLocks noGrp="1"/>
          </p:cNvSpPr>
          <p:nvPr>
            <p:ph type="body" sz="quarter" idx="12" hasCustomPrompt="1"/>
          </p:nvPr>
        </p:nvSpPr>
        <p:spPr>
          <a:xfrm>
            <a:off x="1298895" y="6186091"/>
            <a:ext cx="4691706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BE" dirty="0"/>
              <a:t>	DATE 2018</a:t>
            </a:r>
          </a:p>
        </p:txBody>
      </p:sp>
    </p:spTree>
    <p:extLst>
      <p:ext uri="{BB962C8B-B14F-4D97-AF65-F5344CB8AC3E}">
        <p14:creationId xmlns:p14="http://schemas.microsoft.com/office/powerpoint/2010/main" val="40134621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9"/>
          <p:cNvSpPr>
            <a:spLocks noGrp="1"/>
          </p:cNvSpPr>
          <p:nvPr>
            <p:ph type="body" sz="quarter" idx="11"/>
          </p:nvPr>
        </p:nvSpPr>
        <p:spPr>
          <a:xfrm>
            <a:off x="1731860" y="5742864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800"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10" name="Espace réservé du texte 19"/>
          <p:cNvSpPr>
            <a:spLocks noGrp="1"/>
          </p:cNvSpPr>
          <p:nvPr>
            <p:ph type="body" sz="quarter" idx="12"/>
          </p:nvPr>
        </p:nvSpPr>
        <p:spPr>
          <a:xfrm>
            <a:off x="1731860" y="6186091"/>
            <a:ext cx="6255608" cy="431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179388" algn="l"/>
              </a:tabLst>
              <a:defRPr sz="2000" b="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57076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68D5EFE-55F4-4C7C-9139-B44C24FC8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BE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760446-16DF-4215-B6F9-48253B8E4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00B9CA9-8D45-4507-8F8D-E4B00CF5E0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03D9E5-A00A-4B37-BC72-A226C8A01B32}" type="datetimeFigureOut">
              <a:rPr lang="fr-BE" smtClean="0"/>
              <a:t>02-09-26</a:t>
            </a:fld>
            <a:endParaRPr lang="fr-BE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2F83E36-2DD5-4E5A-84E9-C8109F8BC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1A4C0D3-187B-4EA5-9AD1-1F554FF52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EF3179-A670-4C61-91E9-0ACAE3A890C3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52830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5" Type="http://schemas.openxmlformats.org/officeDocument/2006/relationships/hyperlink" Target="mailto:Catherine.marechal@uclouvain.be" TargetMode="Externa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cdn.uclouvain.be/groups/cms-editors-cvrc/reglements/RGEE%202024-2025-VF%20FR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hyperlink" Target="https://www.uclouvain.be/en/faculties/espo/esl/thesis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hyperlink" Target="mailto:Laetitia.dablemont@uclouvain.be" TargetMode="External"/><Relationship Id="rId7" Type="http://schemas.openxmlformats.org/officeDocument/2006/relationships/hyperlink" Target="mailto:Nathan.jespere@unamur.be" TargetMode="External"/><Relationship Id="rId2" Type="http://schemas.openxmlformats.org/officeDocument/2006/relationships/hyperlink" Target="https://uclouvain.be/en/faculties/espo/esl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Marine.bernard@uclouvain.be" TargetMode="External"/><Relationship Id="rId5" Type="http://schemas.openxmlformats.org/officeDocument/2006/relationships/hyperlink" Target="mailto:Solange.dujardin@uclouvain.be" TargetMode="External"/><Relationship Id="rId10" Type="http://schemas.openxmlformats.org/officeDocument/2006/relationships/image" Target="../media/image6.png"/><Relationship Id="rId4" Type="http://schemas.openxmlformats.org/officeDocument/2006/relationships/hyperlink" Target="mailto:valerie-ann.verdin@uclouvain.be" TargetMode="External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err="1"/>
              <a:t>Welcome</a:t>
            </a:r>
            <a:r>
              <a:rPr lang="fr-FR" dirty="0"/>
              <a:t> to ESL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fr-FR" dirty="0" err="1"/>
              <a:t>September</a:t>
            </a:r>
            <a:r>
              <a:rPr lang="fr-FR" dirty="0"/>
              <a:t> 2021 / QEM2 students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218" y="552893"/>
            <a:ext cx="4143560" cy="891826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108" y="1933912"/>
            <a:ext cx="10039381" cy="3975052"/>
          </a:xfrm>
          <a:prstGeom prst="rect">
            <a:avLst/>
          </a:prstGeom>
        </p:spPr>
      </p:pic>
      <p:sp>
        <p:nvSpPr>
          <p:cNvPr id="3" name="Espace réservé du texte 2"/>
          <p:cNvSpPr>
            <a:spLocks noGrp="1"/>
          </p:cNvSpPr>
          <p:nvPr>
            <p:ph type="body" sz="quarter" idx="13"/>
          </p:nvPr>
        </p:nvSpPr>
        <p:spPr>
          <a:xfrm>
            <a:off x="1819865" y="2810284"/>
            <a:ext cx="6104935" cy="2849298"/>
          </a:xfrm>
        </p:spPr>
        <p:txBody>
          <a:bodyPr>
            <a:normAutofit fontScale="85000" lnSpcReduction="20000"/>
          </a:bodyPr>
          <a:lstStyle/>
          <a:p>
            <a:pPr algn="ctr"/>
            <a:endParaRPr lang="fr-BE" altLang="fr-FR" sz="4400" dirty="0">
              <a:solidFill>
                <a:schemeClr val="bg1"/>
              </a:solidFill>
            </a:endParaRPr>
          </a:p>
          <a:p>
            <a:pPr algn="ctr"/>
            <a:r>
              <a:rPr lang="fr-BE" altLang="fr-FR" sz="4400" dirty="0">
                <a:solidFill>
                  <a:schemeClr val="bg1"/>
                </a:solidFill>
              </a:rPr>
              <a:t>Masters in Economics</a:t>
            </a:r>
          </a:p>
          <a:p>
            <a:pPr algn="ctr"/>
            <a:endParaRPr lang="fr-BE" altLang="fr-FR" sz="4000" dirty="0">
              <a:solidFill>
                <a:schemeClr val="bg1"/>
              </a:solidFill>
            </a:endParaRPr>
          </a:p>
          <a:p>
            <a:pPr algn="ctr"/>
            <a:r>
              <a:rPr lang="fr-BE" altLang="fr-FR" b="0" dirty="0">
                <a:solidFill>
                  <a:schemeClr val="bg1"/>
                </a:solidFill>
              </a:rPr>
              <a:t>Professional (120) –ECON2MS/G</a:t>
            </a:r>
          </a:p>
          <a:p>
            <a:pPr algn="ctr"/>
            <a:r>
              <a:rPr lang="fr-BE" altLang="fr-FR" b="0" dirty="0" err="1">
                <a:solidFill>
                  <a:schemeClr val="bg1"/>
                </a:solidFill>
              </a:rPr>
              <a:t>Research</a:t>
            </a:r>
            <a:r>
              <a:rPr lang="fr-BE" altLang="fr-FR" b="0" dirty="0">
                <a:solidFill>
                  <a:schemeClr val="bg1"/>
                </a:solidFill>
              </a:rPr>
              <a:t> (120) – ECON21MA (1st </a:t>
            </a:r>
            <a:r>
              <a:rPr lang="fr-BE" altLang="fr-FR" b="0" dirty="0" err="1">
                <a:solidFill>
                  <a:schemeClr val="bg1"/>
                </a:solidFill>
              </a:rPr>
              <a:t>year</a:t>
            </a:r>
            <a:r>
              <a:rPr lang="fr-BE" altLang="fr-FR" b="0" dirty="0">
                <a:solidFill>
                  <a:schemeClr val="bg1"/>
                </a:solidFill>
              </a:rPr>
              <a:t>)</a:t>
            </a:r>
          </a:p>
          <a:p>
            <a:pPr algn="ctr"/>
            <a:r>
              <a:rPr lang="fr-BE" altLang="fr-FR" b="0" dirty="0">
                <a:solidFill>
                  <a:schemeClr val="bg1"/>
                </a:solidFill>
              </a:rPr>
              <a:t>General (60) – ECON2M1</a:t>
            </a:r>
          </a:p>
          <a:p>
            <a:pPr algn="ctr"/>
            <a:endParaRPr lang="fr-BE" altLang="fr-FR" b="0" dirty="0">
              <a:solidFill>
                <a:schemeClr val="bg1"/>
              </a:solidFill>
            </a:endParaRPr>
          </a:p>
          <a:p>
            <a:pPr algn="ctr"/>
            <a:endParaRPr lang="fr-BE" altLang="fr-FR" b="0" dirty="0">
              <a:solidFill>
                <a:schemeClr val="bg1"/>
              </a:solidFill>
            </a:endParaRPr>
          </a:p>
          <a:p>
            <a:pPr algn="ctr"/>
            <a:endParaRPr lang="fr-BE" altLang="fr-FR" b="0" dirty="0">
              <a:solidFill>
                <a:schemeClr val="bg1"/>
              </a:solidFill>
            </a:endParaRPr>
          </a:p>
          <a:p>
            <a:pPr algn="ctr"/>
            <a:endParaRPr lang="fr-BE" altLang="fr-FR" b="0" dirty="0">
              <a:solidFill>
                <a:schemeClr val="bg1"/>
              </a:solidFill>
            </a:endParaRPr>
          </a:p>
          <a:p>
            <a:pPr algn="ctr"/>
            <a:endParaRPr lang="fr-BE" altLang="fr-FR" b="0" dirty="0">
              <a:solidFill>
                <a:schemeClr val="bg1"/>
              </a:solidFill>
            </a:endParaRPr>
          </a:p>
          <a:p>
            <a:pPr algn="ctr"/>
            <a:endParaRPr lang="fr-BE" altLang="fr-FR" b="0" dirty="0">
              <a:solidFill>
                <a:schemeClr val="bg1"/>
              </a:solidFill>
            </a:endParaRPr>
          </a:p>
          <a:p>
            <a:pPr algn="ctr"/>
            <a:endParaRPr lang="fr-BE" altLang="fr-FR" b="0" dirty="0">
              <a:solidFill>
                <a:schemeClr val="bg1"/>
              </a:solidFill>
            </a:endParaRPr>
          </a:p>
          <a:p>
            <a:pPr algn="ctr"/>
            <a:endParaRPr lang="fr-BE" altLang="fr-FR" b="0" dirty="0">
              <a:solidFill>
                <a:schemeClr val="bg1"/>
              </a:solidFill>
            </a:endParaRPr>
          </a:p>
          <a:p>
            <a:pPr algn="ctr"/>
            <a:endParaRPr lang="fr-BE" altLang="fr-FR" b="0" dirty="0">
              <a:solidFill>
                <a:schemeClr val="bg1"/>
              </a:solidFill>
            </a:endParaRP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15A95C3-A5CE-40F7-8FB9-D75CFD03DB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900" y="532402"/>
            <a:ext cx="21808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609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218" y="552893"/>
            <a:ext cx="4143560" cy="891826"/>
          </a:xfrm>
          <a:prstGeom prst="rect">
            <a:avLst/>
          </a:prstGeom>
        </p:spPr>
      </p:pic>
      <p:sp>
        <p:nvSpPr>
          <p:cNvPr id="5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395815" y="2333500"/>
            <a:ext cx="9820429" cy="3868020"/>
          </a:xfrm>
        </p:spPr>
        <p:txBody>
          <a:bodyPr>
            <a:normAutofit fontScale="92500" lnSpcReduction="10000"/>
          </a:bodyPr>
          <a:lstStyle/>
          <a:p>
            <a:pPr>
              <a:defRPr/>
            </a:pPr>
            <a:r>
              <a:rPr lang="en-US" sz="2400" dirty="0"/>
              <a:t>Economics School of Louvain</a:t>
            </a:r>
          </a:p>
          <a:p>
            <a:pPr>
              <a:defRPr/>
            </a:pPr>
            <a:endParaRPr lang="en-US" sz="1400" dirty="0"/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2    Sites : LLN – Namur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2    </a:t>
            </a:r>
            <a:r>
              <a:rPr lang="fr-BE" sz="2400" dirty="0" err="1">
                <a:latin typeface="Montserrat Light"/>
              </a:rPr>
              <a:t>Schools</a:t>
            </a:r>
            <a:r>
              <a:rPr lang="fr-BE" sz="2400" dirty="0">
                <a:latin typeface="Montserrat Light"/>
              </a:rPr>
              <a:t> of Excellence: ESL + ESN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20+12  </a:t>
            </a:r>
            <a:r>
              <a:rPr lang="fr-BE" sz="2400" dirty="0" err="1">
                <a:latin typeface="Montserrat Light"/>
              </a:rPr>
              <a:t>Professors</a:t>
            </a:r>
            <a:r>
              <a:rPr lang="fr-BE" sz="2400" dirty="0">
                <a:latin typeface="Montserrat Light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4   </a:t>
            </a:r>
            <a:r>
              <a:rPr lang="fr-BE" sz="2400" dirty="0" err="1">
                <a:latin typeface="Montserrat Light"/>
              </a:rPr>
              <a:t>Research</a:t>
            </a:r>
            <a:r>
              <a:rPr lang="fr-BE" sz="2400" dirty="0">
                <a:latin typeface="Montserrat Light"/>
              </a:rPr>
              <a:t> </a:t>
            </a:r>
            <a:r>
              <a:rPr lang="fr-BE" sz="2400" dirty="0" err="1">
                <a:latin typeface="Montserrat Light"/>
              </a:rPr>
              <a:t>centers</a:t>
            </a:r>
            <a:r>
              <a:rPr lang="fr-BE" sz="2400" dirty="0">
                <a:latin typeface="Montserrat Light"/>
              </a:rPr>
              <a:t>: </a:t>
            </a:r>
            <a:r>
              <a:rPr lang="fr-BE" sz="2000" i="1" dirty="0">
                <a:latin typeface="Montserrat Light"/>
              </a:rPr>
              <a:t>CORE / IRES / ETES / CRED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250 Post-</a:t>
            </a:r>
            <a:r>
              <a:rPr lang="fr-BE" sz="2400" dirty="0" err="1">
                <a:latin typeface="Montserrat Light"/>
              </a:rPr>
              <a:t>Graduate</a:t>
            </a:r>
            <a:r>
              <a:rPr lang="fr-BE" sz="2400" dirty="0">
                <a:latin typeface="Montserrat Light"/>
              </a:rPr>
              <a:t> </a:t>
            </a:r>
            <a:r>
              <a:rPr lang="fr-BE" sz="2400" dirty="0" err="1">
                <a:latin typeface="Montserrat Light"/>
              </a:rPr>
              <a:t>Students</a:t>
            </a:r>
            <a:endParaRPr lang="fr-BE" sz="2400" dirty="0">
              <a:latin typeface="Montserrat Light"/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4   Masters : </a:t>
            </a:r>
            <a:r>
              <a:rPr lang="fr-BE" sz="2400" dirty="0" err="1">
                <a:latin typeface="Montserrat Light"/>
              </a:rPr>
              <a:t>Research</a:t>
            </a:r>
            <a:r>
              <a:rPr lang="fr-BE" sz="2400" dirty="0">
                <a:latin typeface="Montserrat Light"/>
              </a:rPr>
              <a:t> (2) / Professional / 1 </a:t>
            </a:r>
            <a:r>
              <a:rPr lang="fr-BE" sz="2400" dirty="0" err="1">
                <a:latin typeface="Montserrat Light"/>
              </a:rPr>
              <a:t>year</a:t>
            </a:r>
            <a:r>
              <a:rPr lang="fr-BE" sz="2400" dirty="0">
                <a:latin typeface="Montserrat Light"/>
              </a:rPr>
              <a:t> master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10 International masters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fr-BE" sz="2400" dirty="0">
                <a:latin typeface="Montserrat Light"/>
              </a:rPr>
              <a:t>1   Doctoral program</a:t>
            </a:r>
          </a:p>
          <a:p>
            <a:pPr>
              <a:defRPr/>
            </a:pPr>
            <a:endParaRPr lang="en-US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3A7C596-E4F6-493D-83DE-0EFAA247F4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608" y="502363"/>
            <a:ext cx="21808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0405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13" y="352426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8EC0BE32-9657-4839-A5ED-3420822DEA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1186" y="73224"/>
            <a:ext cx="2180814" cy="1152128"/>
          </a:xfrm>
          <a:prstGeom prst="rect">
            <a:avLst/>
          </a:prstGeom>
        </p:spPr>
      </p:pic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8181DABB-04B7-7A2C-DE15-3AA70304F0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1995625"/>
              </p:ext>
            </p:extLst>
          </p:nvPr>
        </p:nvGraphicFramePr>
        <p:xfrm>
          <a:off x="2398143" y="1943967"/>
          <a:ext cx="6933025" cy="492957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698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0734">
                  <a:extLst>
                    <a:ext uri="{9D8B030D-6E8A-4147-A177-3AD203B41FA5}">
                      <a16:colId xmlns:a16="http://schemas.microsoft.com/office/drawing/2014/main" val="160909489"/>
                    </a:ext>
                  </a:extLst>
                </a:gridCol>
                <a:gridCol w="2442415">
                  <a:extLst>
                    <a:ext uri="{9D8B030D-6E8A-4147-A177-3AD203B41FA5}">
                      <a16:colId xmlns:a16="http://schemas.microsoft.com/office/drawing/2014/main" val="2189474173"/>
                    </a:ext>
                  </a:extLst>
                </a:gridCol>
              </a:tblGrid>
              <a:tr h="617219">
                <a:tc>
                  <a:txBody>
                    <a:bodyPr/>
                    <a:lstStyle/>
                    <a:p>
                      <a:r>
                        <a:rPr lang="fr-BE" sz="1800" dirty="0"/>
                        <a:t>ECON 2MS/G</a:t>
                      </a:r>
                      <a:r>
                        <a:rPr lang="fr-BE" sz="1800" baseline="0" dirty="0"/>
                        <a:t> </a:t>
                      </a:r>
                      <a:endParaRPr lang="fr-BE" sz="1800" dirty="0"/>
                    </a:p>
                    <a:p>
                      <a:r>
                        <a:rPr lang="fr-BE" sz="1800" dirty="0"/>
                        <a:t>120 </a:t>
                      </a:r>
                      <a:r>
                        <a:rPr lang="fr-BE" sz="1800" dirty="0" err="1"/>
                        <a:t>Credits</a:t>
                      </a:r>
                      <a:endParaRPr lang="fr-BE" sz="1800" b="0" dirty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ECON2M1</a:t>
                      </a:r>
                    </a:p>
                    <a:p>
                      <a:r>
                        <a:rPr lang="fr-BE" sz="1800" dirty="0"/>
                        <a:t>60 </a:t>
                      </a:r>
                      <a:r>
                        <a:rPr lang="fr-BE" sz="1800" dirty="0" err="1"/>
                        <a:t>credits</a:t>
                      </a:r>
                      <a:endParaRPr lang="fr-BE" sz="1800" b="0" dirty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r>
                        <a:rPr lang="fr-BE" sz="1800" dirty="0"/>
                        <a:t>ECON21MA</a:t>
                      </a:r>
                    </a:p>
                    <a:p>
                      <a:r>
                        <a:rPr lang="fr-BE" sz="1800" dirty="0"/>
                        <a:t>1st </a:t>
                      </a:r>
                      <a:r>
                        <a:rPr lang="fr-BE" sz="1800" dirty="0" err="1"/>
                        <a:t>year</a:t>
                      </a:r>
                      <a:endParaRPr lang="fr-BE" sz="1800" b="0" dirty="0">
                        <a:solidFill>
                          <a:schemeClr val="bg1"/>
                        </a:solidFill>
                        <a:latin typeface="+mj-lt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08218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 err="1"/>
                        <a:t>Core</a:t>
                      </a:r>
                      <a:r>
                        <a:rPr lang="fr-BE" sz="1800" b="1" dirty="0"/>
                        <a:t> Course</a:t>
                      </a:r>
                      <a:r>
                        <a:rPr lang="fr-BE" sz="1800" b="1" baseline="0" dirty="0"/>
                        <a:t> </a:t>
                      </a:r>
                      <a:r>
                        <a:rPr lang="fr-BE" sz="1800" b="1" dirty="0"/>
                        <a:t>(10)</a:t>
                      </a:r>
                    </a:p>
                    <a:p>
                      <a:pPr algn="ctr"/>
                      <a:r>
                        <a:rPr lang="fr-BE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Applied</a:t>
                      </a:r>
                      <a:r>
                        <a:rPr lang="fr-BE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Econometrics</a:t>
                      </a:r>
                      <a:endParaRPr lang="fr-BE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BE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eflexive</a:t>
                      </a:r>
                      <a:r>
                        <a:rPr lang="fr-BE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course</a:t>
                      </a:r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endParaRPr lang="fr-BE" sz="1400" b="1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 err="1"/>
                        <a:t>Core</a:t>
                      </a:r>
                      <a:r>
                        <a:rPr lang="fr-BE" sz="1800" b="1" dirty="0"/>
                        <a:t> Course (15)</a:t>
                      </a:r>
                    </a:p>
                    <a:p>
                      <a:pPr algn="ctr"/>
                      <a:r>
                        <a:rPr lang="fr-BE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Applied</a:t>
                      </a:r>
                      <a:r>
                        <a:rPr lang="fr-BE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Econometrics</a:t>
                      </a:r>
                      <a:endParaRPr lang="fr-BE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fr-FR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</a:t>
                      </a:r>
                      <a:r>
                        <a:rPr lang="fr-BE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eflexive</a:t>
                      </a:r>
                      <a:r>
                        <a:rPr lang="fr-BE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course</a:t>
                      </a:r>
                    </a:p>
                    <a:p>
                      <a:pPr algn="ctr"/>
                      <a:r>
                        <a:rPr lang="fr-FR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</a:t>
                      </a:r>
                      <a:r>
                        <a:rPr lang="fr-BE" sz="1400" i="1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ath&amp;Stat</a:t>
                      </a:r>
                      <a:r>
                        <a:rPr lang="fr-BE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for Econ</a:t>
                      </a:r>
                    </a:p>
                  </a:txBody>
                  <a:tcPr marL="91452" marR="91452"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8050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dirty="0"/>
                        <a:t>Professional Focus:</a:t>
                      </a:r>
                      <a:r>
                        <a:rPr lang="fr-BE" sz="1800" b="1" baseline="0" dirty="0"/>
                        <a:t> (15)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Using economic tools to solve global challenges (10 credits)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SEMINAR (SACTU) (5 credits)</a:t>
                      </a:r>
                      <a:endParaRPr lang="fr-BE" sz="1400" i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pPr algn="l"/>
                      <a:endParaRPr lang="fr-BE" sz="1800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 err="1"/>
                        <a:t>Research</a:t>
                      </a:r>
                      <a:r>
                        <a:rPr lang="fr-BE" sz="1800" b="1" dirty="0"/>
                        <a:t> Focus (5) </a:t>
                      </a:r>
                    </a:p>
                    <a:p>
                      <a:pPr algn="ctr"/>
                      <a:r>
                        <a:rPr lang="fr-BE" sz="1400" i="1" dirty="0"/>
                        <a:t>Adv. Micro</a:t>
                      </a:r>
                      <a:r>
                        <a:rPr lang="fr-BE" sz="1400" i="1" baseline="0" dirty="0"/>
                        <a:t> I</a:t>
                      </a:r>
                      <a:endParaRPr lang="fr-BE" sz="1400" i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extLst>
                  <a:ext uri="{0D108BD9-81ED-4DB2-BD59-A6C34878D82A}">
                    <a16:rowId xmlns:a16="http://schemas.microsoft.com/office/drawing/2014/main" val="1562788574"/>
                  </a:ext>
                </a:extLst>
              </a:tr>
              <a:tr h="238729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fr-BE" sz="1400" baseline="0" dirty="0" err="1"/>
                        <a:t>Internship</a:t>
                      </a:r>
                      <a:r>
                        <a:rPr lang="fr-BE" sz="1400" baseline="0" dirty="0"/>
                        <a:t> (15) + 3 Electives (15)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r>
                        <a:rPr lang="fr-BE" sz="1400" baseline="0" dirty="0"/>
                        <a:t>Erasmus (30)</a:t>
                      </a:r>
                    </a:p>
                    <a:p>
                      <a:pPr marL="0" indent="0" algn="ctr">
                        <a:buFontTx/>
                        <a:buNone/>
                      </a:pPr>
                      <a:endParaRPr lang="fr-BE" sz="1400" baseline="0" dirty="0"/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fr-BE" sz="1800" b="1" dirty="0"/>
                        <a:t>3 Electives (15)</a:t>
                      </a:r>
                      <a:endParaRPr lang="fr-BE" sz="1800" b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1" baseline="0" dirty="0"/>
                        <a:t>1 </a:t>
                      </a:r>
                      <a:r>
                        <a:rPr lang="fr-BE" sz="1800" b="1" baseline="0" dirty="0" err="1"/>
                        <a:t>elective</a:t>
                      </a:r>
                      <a:r>
                        <a:rPr lang="fr-BE" sz="1800" b="1" baseline="0" dirty="0"/>
                        <a:t> (5)</a:t>
                      </a:r>
                      <a:endParaRPr lang="fr-BE" sz="1800" b="1" dirty="0"/>
                    </a:p>
                    <a:p>
                      <a:pPr marL="285750" indent="-285750" algn="ctr">
                        <a:buFontTx/>
                        <a:buChar char="-"/>
                      </a:pPr>
                      <a:endParaRPr lang="fr-BE" sz="1800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699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/>
                        <a:t>3 Options (45)</a:t>
                      </a:r>
                      <a:endParaRPr lang="fr-BE" sz="1800" b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BE" sz="1800" b="1" dirty="0"/>
                        <a:t>2 Options</a:t>
                      </a:r>
                      <a:r>
                        <a:rPr lang="fr-BE" sz="1800" b="1" baseline="0" dirty="0"/>
                        <a:t> (30)</a:t>
                      </a:r>
                      <a:endParaRPr lang="fr-BE" sz="1800" b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/>
                        <a:t>2 Options (30)</a:t>
                      </a:r>
                      <a:endParaRPr lang="fr-BE" sz="1800" b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23552"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 err="1"/>
                        <a:t>Thesis</a:t>
                      </a:r>
                      <a:r>
                        <a:rPr lang="fr-BE" sz="1800" b="1" dirty="0"/>
                        <a:t> (20)</a:t>
                      </a:r>
                      <a:endParaRPr lang="fr-BE" sz="1800" b="1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pPr algn="l"/>
                      <a:r>
                        <a:rPr lang="fr-BE" sz="1800" b="1" dirty="0" err="1"/>
                        <a:t>Thesis</a:t>
                      </a:r>
                      <a:r>
                        <a:rPr lang="fr-BE" sz="1800" b="1" baseline="0" dirty="0"/>
                        <a:t> (15) </a:t>
                      </a:r>
                      <a:r>
                        <a:rPr lang="fr-BE" sz="1800" b="1" i="1" baseline="0" dirty="0"/>
                        <a:t>TFE </a:t>
                      </a:r>
                      <a:br>
                        <a:rPr lang="fr-BE" sz="1800" b="1" i="1" baseline="0" dirty="0"/>
                      </a:br>
                      <a:r>
                        <a:rPr lang="fr-BE" sz="1400" b="1" i="1" baseline="0" dirty="0">
                          <a:solidFill>
                            <a:srgbClr val="FF0000"/>
                          </a:solidFill>
                        </a:rPr>
                        <a:t>Evaluation = </a:t>
                      </a:r>
                      <a:br>
                        <a:rPr lang="fr-BE" sz="1400" b="1" i="1" baseline="0" dirty="0">
                          <a:solidFill>
                            <a:srgbClr val="FF0000"/>
                          </a:solidFill>
                        </a:rPr>
                      </a:br>
                      <a:r>
                        <a:rPr lang="fr-BE" sz="1400" b="1" i="1" baseline="0" dirty="0">
                          <a:solidFill>
                            <a:srgbClr val="FF0000"/>
                          </a:solidFill>
                        </a:rPr>
                        <a:t>!! 40% </a:t>
                      </a:r>
                      <a:r>
                        <a:rPr lang="fr-BE" sz="1400" b="1" i="1" baseline="0" dirty="0" err="1">
                          <a:solidFill>
                            <a:srgbClr val="FF0000"/>
                          </a:solidFill>
                        </a:rPr>
                        <a:t>written</a:t>
                      </a:r>
                      <a:r>
                        <a:rPr lang="fr-BE" sz="1400" b="1" i="1" baseline="0" dirty="0">
                          <a:solidFill>
                            <a:srgbClr val="FF0000"/>
                          </a:solidFill>
                        </a:rPr>
                        <a:t> part</a:t>
                      </a:r>
                      <a:br>
                        <a:rPr lang="fr-BE" sz="1400" b="1" i="1" baseline="0" dirty="0">
                          <a:solidFill>
                            <a:srgbClr val="FF0000"/>
                          </a:solidFill>
                        </a:rPr>
                      </a:br>
                      <a:r>
                        <a:rPr lang="fr-BE" sz="1400" b="1" i="1" baseline="0" dirty="0">
                          <a:solidFill>
                            <a:srgbClr val="FF0000"/>
                          </a:solidFill>
                        </a:rPr>
                        <a:t>60% oral </a:t>
                      </a:r>
                      <a:r>
                        <a:rPr lang="fr-BE" sz="1400" b="1" i="1" baseline="0" dirty="0" err="1">
                          <a:solidFill>
                            <a:srgbClr val="FF0000"/>
                          </a:solidFill>
                        </a:rPr>
                        <a:t>defense</a:t>
                      </a:r>
                      <a:endParaRPr lang="fr-BE" sz="1400" b="1" i="1" dirty="0">
                        <a:solidFill>
                          <a:srgbClr val="FF000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1800" b="1" dirty="0" err="1"/>
                        <a:t>Thesis</a:t>
                      </a:r>
                      <a:r>
                        <a:rPr lang="fr-BE" sz="1800" b="1" baseline="0" dirty="0"/>
                        <a:t> Part I (5)</a:t>
                      </a:r>
                    </a:p>
                    <a:p>
                      <a:pPr algn="ctr"/>
                      <a:r>
                        <a:rPr lang="fr-BE" sz="1050" baseline="0" dirty="0" err="1"/>
                        <a:t>Summary</a:t>
                      </a:r>
                      <a:r>
                        <a:rPr lang="fr-BE" sz="1050" baseline="0" dirty="0"/>
                        <a:t> of a </a:t>
                      </a:r>
                      <a:r>
                        <a:rPr lang="fr-BE" sz="1050" baseline="0" dirty="0" err="1"/>
                        <a:t>scientific</a:t>
                      </a:r>
                      <a:r>
                        <a:rPr lang="fr-BE" sz="1050" baseline="0" dirty="0"/>
                        <a:t> article</a:t>
                      </a:r>
                      <a:endParaRPr lang="fr-BE" sz="1050" dirty="0">
                        <a:solidFill>
                          <a:srgbClr val="002060"/>
                        </a:solidFill>
                        <a:latin typeface="Tahoma" pitchFamily="34" charset="0"/>
                        <a:ea typeface="Tahoma" pitchFamily="34" charset="0"/>
                        <a:cs typeface="Tahoma" pitchFamily="34" charset="0"/>
                      </a:endParaRPr>
                    </a:p>
                  </a:txBody>
                  <a:tcPr marL="91452" marR="91452" marT="45723" marB="4572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5492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13" y="352426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4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032528"/>
              </p:ext>
            </p:extLst>
          </p:nvPr>
        </p:nvGraphicFramePr>
        <p:xfrm>
          <a:off x="2798057" y="2904694"/>
          <a:ext cx="7527636" cy="1536408"/>
        </p:xfrm>
        <a:graphic>
          <a:graphicData uri="http://schemas.openxmlformats.org/drawingml/2006/table">
            <a:tbl>
              <a:tblPr/>
              <a:tblGrid>
                <a:gridCol w="1481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4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66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6783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Econometrics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– 1 course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3 (5)</a:t>
                      </a:r>
                      <a:endParaRPr kumimoji="0" 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6" marR="91436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LECON2031</a:t>
                      </a:r>
                    </a:p>
                  </a:txBody>
                  <a:tcPr marL="91436" marR="91436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Applied</a:t>
                      </a: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Econometrics</a:t>
                      </a: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: Time </a:t>
                      </a:r>
                      <a:r>
                        <a:rPr lang="fr-FR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series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b="0" kern="120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fr-FR" sz="18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LECON2033</a:t>
                      </a:r>
                    </a:p>
                  </a:txBody>
                  <a:tcPr marL="91436" marR="91436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Econométrie appliquée: </a:t>
                      </a:r>
                      <a:r>
                        <a:rPr lang="fr-FR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Microéconométrie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ECONM826</a:t>
                      </a:r>
                    </a:p>
                  </a:txBody>
                  <a:tcPr marL="91436" marR="91436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Applied</a:t>
                      </a: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Econometics</a:t>
                      </a: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(Namur)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171" name="Text Box 255"/>
          <p:cNvSpPr txBox="1">
            <a:spLocks noChangeArrowheads="1"/>
          </p:cNvSpPr>
          <p:nvPr/>
        </p:nvSpPr>
        <p:spPr bwMode="auto">
          <a:xfrm>
            <a:off x="1981428" y="1681411"/>
            <a:ext cx="10210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BE" altLang="fr-FR" sz="1800" b="1" dirty="0">
                <a:solidFill>
                  <a:srgbClr val="92D050"/>
                </a:solidFill>
                <a:latin typeface="Tahoma" panose="020B0604030504040204" pitchFamily="34" charset="0"/>
              </a:rPr>
              <a:t>ECON 2 MS/G (Professional) – ECON2MA (1st </a:t>
            </a:r>
            <a:r>
              <a:rPr lang="fr-BE" altLang="fr-FR" sz="1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year</a:t>
            </a:r>
            <a:r>
              <a:rPr lang="fr-BE" altLang="fr-FR" sz="1800" b="1" dirty="0">
                <a:solidFill>
                  <a:srgbClr val="92D050"/>
                </a:solidFill>
                <a:latin typeface="Tahoma" panose="020B0604030504040204" pitchFamily="34" charset="0"/>
              </a:rPr>
              <a:t>)</a:t>
            </a:r>
            <a:endParaRPr lang="fr-FR" altLang="fr-FR" sz="1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863472-BA21-4DDC-A13D-6DB1291D6B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986" y="62436"/>
            <a:ext cx="2180814" cy="1152128"/>
          </a:xfrm>
          <a:prstGeom prst="rect">
            <a:avLst/>
          </a:prstGeom>
        </p:spPr>
      </p:pic>
      <p:graphicFrame>
        <p:nvGraphicFramePr>
          <p:cNvPr id="6" name="Group 417">
            <a:extLst>
              <a:ext uri="{FF2B5EF4-FFF2-40B4-BE49-F238E27FC236}">
                <a16:creationId xmlns:a16="http://schemas.microsoft.com/office/drawing/2014/main" id="{96FB2A72-B469-4A36-B4E7-D43AB3C5C7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4047892"/>
              </p:ext>
            </p:extLst>
          </p:nvPr>
        </p:nvGraphicFramePr>
        <p:xfrm>
          <a:off x="2798057" y="4711077"/>
          <a:ext cx="7510286" cy="1794497"/>
        </p:xfrm>
        <a:graphic>
          <a:graphicData uri="http://schemas.openxmlformats.org/drawingml/2006/table">
            <a:tbl>
              <a:tblPr/>
              <a:tblGrid>
                <a:gridCol w="1458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85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446">
                  <a:extLst>
                    <a:ext uri="{9D8B030D-6E8A-4147-A177-3AD203B41FA5}">
                      <a16:colId xmlns:a16="http://schemas.microsoft.com/office/drawing/2014/main" val="1552267738"/>
                    </a:ext>
                  </a:extLst>
                </a:gridCol>
              </a:tblGrid>
              <a:tr h="368045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1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reflexive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course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3 (5)</a:t>
                      </a:r>
                      <a:endParaRPr kumimoji="0" 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6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LECON2421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+mj-lt"/>
                        </a:rPr>
                        <a:t>Histoire du développement économique et social</a:t>
                      </a: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5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Q1/Q3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7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dirty="0">
                          <a:latin typeface="+mj-lt"/>
                        </a:rPr>
                        <a:t>LECON2061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+mj-lt"/>
                        </a:rPr>
                        <a:t>Philosophy and epistemology of economics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5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Q2/Q4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831764"/>
                  </a:ext>
                </a:extLst>
              </a:tr>
              <a:tr h="617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>
                          <a:latin typeface="+mj-lt"/>
                        </a:rPr>
                        <a:t>ECONM907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 err="1">
                          <a:latin typeface="+mj-lt"/>
                        </a:rPr>
                        <a:t>Institutional</a:t>
                      </a:r>
                      <a:r>
                        <a:rPr lang="fr-BE" sz="1800" b="0" baseline="0" dirty="0">
                          <a:latin typeface="+mj-lt"/>
                        </a:rPr>
                        <a:t> </a:t>
                      </a:r>
                      <a:r>
                        <a:rPr lang="fr-BE" sz="1800" b="0" baseline="0" dirty="0" err="1">
                          <a:latin typeface="+mj-lt"/>
                        </a:rPr>
                        <a:t>Foundations</a:t>
                      </a:r>
                      <a:r>
                        <a:rPr lang="fr-BE" sz="1800" b="0" baseline="0" dirty="0">
                          <a:latin typeface="+mj-lt"/>
                        </a:rPr>
                        <a:t> of </a:t>
                      </a:r>
                      <a:r>
                        <a:rPr lang="fr-BE" sz="1800" b="0" baseline="0" dirty="0" err="1">
                          <a:latin typeface="+mj-lt"/>
                        </a:rPr>
                        <a:t>Market</a:t>
                      </a:r>
                      <a:r>
                        <a:rPr lang="fr-BE" sz="1800" b="0" baseline="0" dirty="0">
                          <a:latin typeface="+mj-lt"/>
                        </a:rPr>
                        <a:t> (Namur)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5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Q2/Q4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3711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1CC80FC-218C-4E94-8CD5-6D0780088DD4}"/>
              </a:ext>
            </a:extLst>
          </p:cNvPr>
          <p:cNvSpPr txBox="1"/>
          <p:nvPr/>
        </p:nvSpPr>
        <p:spPr>
          <a:xfrm rot="16200000">
            <a:off x="-94367" y="4029838"/>
            <a:ext cx="3371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  <a:latin typeface="Tahoma" pitchFamily="34" charset="0"/>
                <a:cs typeface="Times New Roman" pitchFamily="18" charset="0"/>
              </a:rPr>
              <a:t>CORE</a:t>
            </a:r>
            <a:r>
              <a:rPr lang="fr-FR" b="1" dirty="0"/>
              <a:t> </a:t>
            </a:r>
            <a:r>
              <a:rPr lang="fr-FR" sz="3200" b="1" dirty="0">
                <a:solidFill>
                  <a:schemeClr val="bg1"/>
                </a:solidFill>
                <a:latin typeface="Tahoma" pitchFamily="34" charset="0"/>
                <a:cs typeface="Times New Roman" pitchFamily="18" charset="0"/>
              </a:rPr>
              <a:t>COURSES</a:t>
            </a:r>
            <a:endParaRPr lang="fr-BE" sz="3200" b="1" dirty="0">
              <a:solidFill>
                <a:schemeClr val="bg1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A6EA6F7-C00F-84DB-2D26-82E8FE75606C}"/>
              </a:ext>
            </a:extLst>
          </p:cNvPr>
          <p:cNvSpPr txBox="1"/>
          <p:nvPr/>
        </p:nvSpPr>
        <p:spPr>
          <a:xfrm rot="16200000">
            <a:off x="-1814467" y="3772637"/>
            <a:ext cx="4397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92D050"/>
                </a:solidFill>
              </a:rPr>
              <a:t>PROFESSIONAL FOCUS</a:t>
            </a:r>
            <a:endParaRPr lang="fr-BE" sz="3200" b="1" dirty="0">
              <a:solidFill>
                <a:srgbClr val="92D05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F7916476-487D-D6FA-FD91-8099448ED731}"/>
              </a:ext>
            </a:extLst>
          </p:cNvPr>
          <p:cNvSpPr txBox="1"/>
          <p:nvPr/>
        </p:nvSpPr>
        <p:spPr>
          <a:xfrm rot="16200000">
            <a:off x="-1462482" y="3709482"/>
            <a:ext cx="4524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92D050"/>
                </a:solidFill>
              </a:rPr>
              <a:t>TEACHING  FOCUS </a:t>
            </a:r>
            <a:endParaRPr lang="fr-BE" sz="32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672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3143026"/>
              </p:ext>
            </p:extLst>
          </p:nvPr>
        </p:nvGraphicFramePr>
        <p:xfrm>
          <a:off x="2243050" y="2651628"/>
          <a:ext cx="7907714" cy="760016"/>
        </p:xfrm>
        <a:graphic>
          <a:graphicData uri="http://schemas.openxmlformats.org/drawingml/2006/table">
            <a:tbl>
              <a:tblPr/>
              <a:tblGrid>
                <a:gridCol w="15354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68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9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5309">
                  <a:extLst>
                    <a:ext uri="{9D8B030D-6E8A-4147-A177-3AD203B41FA5}">
                      <a16:colId xmlns:a16="http://schemas.microsoft.com/office/drawing/2014/main" val="1552267738"/>
                    </a:ext>
                  </a:extLst>
                </a:gridCol>
              </a:tblGrid>
              <a:tr h="311233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MANDATORY FOR ALL STUDENTS IN ECON2MS/G (PROFESSIONAL FOCUS)</a:t>
                      </a: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7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LECON2806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+mj-lt"/>
                        </a:rPr>
                        <a:t>Using economic tools to solve global challenges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0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 &amp; Q2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266" name="Text Box 255"/>
          <p:cNvSpPr txBox="1">
            <a:spLocks noChangeArrowheads="1"/>
          </p:cNvSpPr>
          <p:nvPr/>
        </p:nvSpPr>
        <p:spPr bwMode="auto">
          <a:xfrm>
            <a:off x="4456863" y="355600"/>
            <a:ext cx="6769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Professional Master ECON2MS/G (2)</a:t>
            </a:r>
            <a:endParaRPr lang="fr-FR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8267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675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F1F6B3-CE04-4BAA-9DC5-DE215CFC5D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059" y="-126100"/>
            <a:ext cx="2180814" cy="1152128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FC44EED-3010-4F9A-BEE9-D670A94A4B74}"/>
              </a:ext>
            </a:extLst>
          </p:cNvPr>
          <p:cNvSpPr txBox="1"/>
          <p:nvPr/>
        </p:nvSpPr>
        <p:spPr>
          <a:xfrm rot="16200000">
            <a:off x="-630847" y="3126829"/>
            <a:ext cx="4397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92D050"/>
                </a:solidFill>
              </a:rPr>
              <a:t>PROFESSIONAL FOCUS</a:t>
            </a:r>
            <a:endParaRPr lang="fr-BE" sz="3200" b="1" dirty="0">
              <a:solidFill>
                <a:srgbClr val="92D05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ADABDBF-95C9-411F-A006-ADD731665AB2}"/>
              </a:ext>
            </a:extLst>
          </p:cNvPr>
          <p:cNvSpPr txBox="1"/>
          <p:nvPr/>
        </p:nvSpPr>
        <p:spPr>
          <a:xfrm>
            <a:off x="2243050" y="3740727"/>
            <a:ext cx="609738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b="1" dirty="0">
                <a:solidFill>
                  <a:srgbClr val="92D050"/>
                </a:solidFill>
                <a:latin typeface="+mj-lt"/>
              </a:rPr>
              <a:t>MANDATORY</a:t>
            </a:r>
          </a:p>
          <a:p>
            <a:r>
              <a:rPr lang="fr-BE" sz="1600" dirty="0" err="1">
                <a:latin typeface="+mj-lt"/>
              </a:rPr>
              <a:t>think</a:t>
            </a:r>
            <a:r>
              <a:rPr lang="fr-BE" sz="1600" dirty="0">
                <a:latin typeface="+mj-lt"/>
              </a:rPr>
              <a:t> of global issues and analyse data to </a:t>
            </a:r>
            <a:r>
              <a:rPr lang="fr-BE" sz="1600" dirty="0" err="1">
                <a:latin typeface="+mj-lt"/>
              </a:rPr>
              <a:t>address</a:t>
            </a:r>
            <a:r>
              <a:rPr lang="fr-BE" sz="1600" dirty="0">
                <a:latin typeface="+mj-lt"/>
              </a:rPr>
              <a:t> </a:t>
            </a:r>
            <a:r>
              <a:rPr lang="fr-BE" sz="1600" dirty="0" err="1">
                <a:latin typeface="+mj-lt"/>
              </a:rPr>
              <a:t>them</a:t>
            </a:r>
            <a:r>
              <a:rPr lang="fr-BE" sz="1600" dirty="0">
                <a:latin typeface="+mj-lt"/>
              </a:rPr>
              <a:t> </a:t>
            </a:r>
            <a:br>
              <a:rPr lang="fr-BE" sz="1600" dirty="0">
                <a:latin typeface="+mj-lt"/>
              </a:rPr>
            </a:br>
            <a:r>
              <a:rPr lang="fr-BE" sz="1600" dirty="0" err="1">
                <a:latin typeface="+mj-lt"/>
              </a:rPr>
              <a:t>think</a:t>
            </a:r>
            <a:r>
              <a:rPr lang="fr-BE" sz="1600" dirty="0">
                <a:latin typeface="+mj-lt"/>
              </a:rPr>
              <a:t> </a:t>
            </a:r>
            <a:r>
              <a:rPr lang="fr-BE" sz="1600" dirty="0" err="1">
                <a:latin typeface="+mj-lt"/>
              </a:rPr>
              <a:t>formally</a:t>
            </a:r>
            <a:r>
              <a:rPr lang="fr-BE" sz="1600" dirty="0">
                <a:latin typeface="+mj-lt"/>
              </a:rPr>
              <a:t> about a </a:t>
            </a:r>
            <a:r>
              <a:rPr lang="fr-BE" sz="1600" dirty="0" err="1">
                <a:latin typeface="+mj-lt"/>
              </a:rPr>
              <a:t>problem</a:t>
            </a:r>
            <a:r>
              <a:rPr lang="fr-BE" sz="1600" dirty="0">
                <a:latin typeface="+mj-lt"/>
              </a:rPr>
              <a:t> and </a:t>
            </a:r>
            <a:r>
              <a:rPr lang="fr-BE" sz="1600" dirty="0" err="1">
                <a:latin typeface="+mj-lt"/>
              </a:rPr>
              <a:t>address</a:t>
            </a:r>
            <a:r>
              <a:rPr lang="fr-BE" sz="1600" dirty="0">
                <a:latin typeface="+mj-lt"/>
              </a:rPr>
              <a:t> </a:t>
            </a:r>
            <a:r>
              <a:rPr lang="fr-BE" sz="1600" dirty="0" err="1">
                <a:latin typeface="+mj-lt"/>
              </a:rPr>
              <a:t>it</a:t>
            </a:r>
            <a:r>
              <a:rPr lang="fr-BE" sz="1600" dirty="0">
                <a:latin typeface="+mj-lt"/>
              </a:rPr>
              <a:t> </a:t>
            </a:r>
            <a:r>
              <a:rPr lang="fr-BE" sz="1600" dirty="0" err="1">
                <a:latin typeface="+mj-lt"/>
              </a:rPr>
              <a:t>critically</a:t>
            </a:r>
            <a:r>
              <a:rPr lang="fr-BE" sz="1600" dirty="0">
                <a:latin typeface="+mj-lt"/>
              </a:rPr>
              <a:t> </a:t>
            </a:r>
            <a:r>
              <a:rPr lang="fr-BE" sz="1600" dirty="0" err="1">
                <a:latin typeface="+mj-lt"/>
              </a:rPr>
              <a:t>using</a:t>
            </a:r>
            <a:r>
              <a:rPr lang="fr-BE" sz="1600" dirty="0">
                <a:latin typeface="+mj-lt"/>
              </a:rPr>
              <a:t> data</a:t>
            </a:r>
          </a:p>
          <a:p>
            <a:r>
              <a:rPr lang="fr-BE" sz="1600" dirty="0" err="1">
                <a:latin typeface="+mj-lt"/>
              </a:rPr>
              <a:t>Varied</a:t>
            </a:r>
            <a:r>
              <a:rPr lang="fr-BE" sz="1600" dirty="0">
                <a:latin typeface="+mj-lt"/>
              </a:rPr>
              <a:t> </a:t>
            </a:r>
            <a:r>
              <a:rPr lang="fr-BE" sz="1600" dirty="0" err="1">
                <a:latin typeface="+mj-lt"/>
              </a:rPr>
              <a:t>Teaching</a:t>
            </a:r>
            <a:r>
              <a:rPr lang="fr-BE" sz="1600" dirty="0">
                <a:latin typeface="+mj-lt"/>
              </a:rPr>
              <a:t> </a:t>
            </a:r>
            <a:r>
              <a:rPr lang="fr-BE" sz="1600" dirty="0" err="1">
                <a:latin typeface="+mj-lt"/>
              </a:rPr>
              <a:t>methods</a:t>
            </a:r>
            <a:r>
              <a:rPr lang="fr-BE" sz="1600" dirty="0">
                <a:latin typeface="+mj-lt"/>
              </a:rPr>
              <a:t>: </a:t>
            </a:r>
            <a:r>
              <a:rPr lang="fr-BE" sz="1600" dirty="0" err="1">
                <a:latin typeface="+mj-lt"/>
              </a:rPr>
              <a:t>will</a:t>
            </a:r>
            <a:r>
              <a:rPr lang="fr-BE" sz="1600" dirty="0">
                <a:latin typeface="+mj-lt"/>
              </a:rPr>
              <a:t> </a:t>
            </a:r>
            <a:r>
              <a:rPr lang="fr-BE" sz="1600" dirty="0" err="1">
                <a:latin typeface="+mj-lt"/>
              </a:rPr>
              <a:t>consist</a:t>
            </a:r>
            <a:r>
              <a:rPr lang="fr-BE" sz="1600" dirty="0">
                <a:latin typeface="+mj-lt"/>
              </a:rPr>
              <a:t> of lectures, tutorial sessions, </a:t>
            </a:r>
            <a:r>
              <a:rPr lang="fr-BE" sz="1600" dirty="0" err="1">
                <a:latin typeface="+mj-lt"/>
              </a:rPr>
              <a:t>small</a:t>
            </a:r>
            <a:r>
              <a:rPr lang="fr-BE" sz="1600" dirty="0">
                <a:latin typeface="+mj-lt"/>
              </a:rPr>
              <a:t> group </a:t>
            </a:r>
            <a:r>
              <a:rPr lang="fr-BE" sz="1600" dirty="0" err="1">
                <a:latin typeface="+mj-lt"/>
              </a:rPr>
              <a:t>presentations</a:t>
            </a:r>
            <a:r>
              <a:rPr lang="fr-BE" sz="1600" dirty="0">
                <a:latin typeface="+mj-lt"/>
              </a:rPr>
              <a:t> and in-class workshops. </a:t>
            </a:r>
          </a:p>
          <a:p>
            <a:endParaRPr lang="fr-BE" sz="1600" dirty="0">
              <a:latin typeface="+mj-lt"/>
            </a:endParaRPr>
          </a:p>
          <a:p>
            <a:r>
              <a:rPr lang="fr-BE" sz="2000" b="1" dirty="0">
                <a:solidFill>
                  <a:srgbClr val="92D050"/>
                </a:solidFill>
                <a:latin typeface="+mj-lt"/>
              </a:rPr>
              <a:t>Attendance and participation in all </a:t>
            </a:r>
            <a:r>
              <a:rPr lang="fr-BE" sz="2000" b="1" dirty="0" err="1">
                <a:solidFill>
                  <a:srgbClr val="92D050"/>
                </a:solidFill>
                <a:latin typeface="+mj-lt"/>
              </a:rPr>
              <a:t>activities</a:t>
            </a:r>
            <a:r>
              <a:rPr lang="fr-BE" sz="2000" b="1" dirty="0">
                <a:solidFill>
                  <a:srgbClr val="92D050"/>
                </a:solidFill>
                <a:latin typeface="+mj-lt"/>
              </a:rPr>
              <a:t> </a:t>
            </a:r>
            <a:r>
              <a:rPr lang="fr-BE" sz="2000" b="1" dirty="0" err="1">
                <a:solidFill>
                  <a:srgbClr val="92D050"/>
                </a:solidFill>
                <a:latin typeface="+mj-lt"/>
              </a:rPr>
              <a:t>is</a:t>
            </a:r>
            <a:r>
              <a:rPr lang="fr-BE" sz="2000" b="1" dirty="0">
                <a:solidFill>
                  <a:srgbClr val="92D050"/>
                </a:solidFill>
                <a:latin typeface="+mj-lt"/>
              </a:rPr>
              <a:t> </a:t>
            </a:r>
            <a:r>
              <a:rPr lang="fr-BE" sz="2000" b="1" dirty="0" err="1">
                <a:solidFill>
                  <a:srgbClr val="92D050"/>
                </a:solidFill>
                <a:latin typeface="+mj-lt"/>
              </a:rPr>
              <a:t>mandatory</a:t>
            </a:r>
            <a:endParaRPr lang="fr-BE" sz="2000" b="1" dirty="0">
              <a:solidFill>
                <a:srgbClr val="92D05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01755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484682"/>
              </p:ext>
            </p:extLst>
          </p:nvPr>
        </p:nvGraphicFramePr>
        <p:xfrm>
          <a:off x="2243050" y="1026028"/>
          <a:ext cx="7705900" cy="6057954"/>
        </p:xfrm>
        <a:graphic>
          <a:graphicData uri="http://schemas.openxmlformats.org/drawingml/2006/table">
            <a:tbl>
              <a:tblPr/>
              <a:tblGrid>
                <a:gridCol w="14962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125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8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57206">
                  <a:extLst>
                    <a:ext uri="{9D8B030D-6E8A-4147-A177-3AD203B41FA5}">
                      <a16:colId xmlns:a16="http://schemas.microsoft.com/office/drawing/2014/main" val="1552267738"/>
                    </a:ext>
                  </a:extLst>
                </a:gridCol>
              </a:tblGrid>
              <a:tr h="311233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Seminar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of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contemporary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economic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issues </a:t>
                      </a:r>
                      <a:r>
                        <a:rPr kumimoji="0" lang="fr-BE" sz="16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4 (5)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47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SACTU I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latin typeface="+mj-lt"/>
                        </a:rPr>
                        <a:t>Le contenu est susceptible d'évoluer chaque année, en fonction de l'actualité.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Q2/Q4</a:t>
                      </a:r>
                      <a:endParaRPr lang="fr-FR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75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latin typeface="+mj-lt"/>
                        </a:rPr>
                        <a:t>SACTU II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Inflation, Inflation Expectations, and Central Bank Communication. </a:t>
                      </a:r>
                      <a:endParaRPr lang="fr-FR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Q2/Q4</a:t>
                      </a:r>
                      <a:endParaRPr lang="fr-FR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390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latin typeface="+mj-lt"/>
                        </a:rPr>
                        <a:t>SACTU III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600" dirty="0">
                          <a:solidFill>
                            <a:schemeClr val="tx1"/>
                          </a:solidFill>
                          <a:latin typeface="+mj-lt"/>
                        </a:rPr>
                        <a:t>Le contenu est susceptible d'évoluer chaque année, en fonction de l'actualité.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 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Q1/Q3</a:t>
                      </a:r>
                      <a:endParaRPr lang="fr-FR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4652379"/>
                  </a:ext>
                </a:extLst>
              </a:tr>
              <a:tr h="47038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0" dirty="0">
                          <a:solidFill>
                            <a:schemeClr val="tx1"/>
                          </a:solidFill>
                          <a:latin typeface="+mj-lt"/>
                        </a:rPr>
                        <a:t>SACTU IV</a:t>
                      </a:r>
                      <a:endParaRPr lang="fr-FR" sz="1600" b="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dirty="0">
                          <a:solidFill>
                            <a:schemeClr val="tx1"/>
                          </a:solidFill>
                          <a:latin typeface="+mj-lt"/>
                        </a:rPr>
                        <a:t>Le contenu est susceptible d'évoluer chaque année, en fonction de l'actualité.</a:t>
                      </a:r>
                      <a:endParaRPr lang="en-US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dirty="0">
                          <a:solidFill>
                            <a:schemeClr val="tx1"/>
                          </a:solidFill>
                          <a:latin typeface="+mj-lt"/>
                        </a:rPr>
                        <a:t> 5</a:t>
                      </a:r>
                      <a:endParaRPr lang="fr-FR" sz="16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Q1/Q3</a:t>
                      </a:r>
                      <a:endParaRPr lang="fr-FR" sz="16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58421395"/>
                  </a:ext>
                </a:extLst>
              </a:tr>
              <a:tr h="311233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Erasmus / International Exchange (30) </a:t>
                      </a:r>
                      <a:r>
                        <a:rPr kumimoji="0" lang="fr-BE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OR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328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Internship</a:t>
                      </a:r>
                      <a:r>
                        <a:rPr kumimoji="0" lang="fr-BE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(15) + 3 </a:t>
                      </a:r>
                      <a:r>
                        <a:rPr kumimoji="0" lang="fr-BE" sz="16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elective</a:t>
                      </a:r>
                      <a:r>
                        <a:rPr kumimoji="0" lang="fr-BE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 courses (15) </a:t>
                      </a:r>
                      <a:r>
                        <a:rPr kumimoji="0" lang="fr-BE" sz="16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Times New Roman" pitchFamily="18" charset="0"/>
                        </a:rPr>
                        <a:t>among</a:t>
                      </a:r>
                      <a:endParaRPr kumimoji="0" lang="fr-FR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98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0" dirty="0">
                          <a:latin typeface="+mj-lt"/>
                        </a:rPr>
                        <a:t>Options of </a:t>
                      </a:r>
                      <a:r>
                        <a:rPr lang="fr-FR" sz="1600" b="0" dirty="0" err="1">
                          <a:latin typeface="+mj-lt"/>
                        </a:rPr>
                        <a:t>Specialization</a:t>
                      </a:r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/>
                </a:tc>
                <a:tc>
                  <a:txBody>
                    <a:bodyPr/>
                    <a:lstStyle/>
                    <a:p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5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dirty="0">
                          <a:latin typeface="+mj-lt"/>
                        </a:rPr>
                        <a:t>Additional Courses in </a:t>
                      </a: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Economics (including Seminar of Economic Analysis SAE)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/>
                </a:tc>
                <a:tc>
                  <a:txBody>
                    <a:bodyPr/>
                    <a:lstStyle/>
                    <a:p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/>
                </a:tc>
                <a:extLst>
                  <a:ext uri="{0D108BD9-81ED-4DB2-BD59-A6C34878D82A}">
                    <a16:rowId xmlns:a16="http://schemas.microsoft.com/office/drawing/2014/main" val="4227831764"/>
                  </a:ext>
                </a:extLst>
              </a:tr>
              <a:tr h="375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b="0" dirty="0">
                          <a:latin typeface="+mj-lt"/>
                        </a:rPr>
                        <a:t>Quantitative </a:t>
                      </a:r>
                      <a:r>
                        <a:rPr lang="fr-BE" sz="1600" b="0" dirty="0" err="1">
                          <a:latin typeface="+mj-lt"/>
                        </a:rPr>
                        <a:t>Methods</a:t>
                      </a:r>
                      <a:r>
                        <a:rPr lang="fr-BE" sz="1600" b="0" dirty="0">
                          <a:latin typeface="+mj-lt"/>
                        </a:rPr>
                        <a:t> and Finance</a:t>
                      </a:r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/>
                </a:tc>
                <a:tc>
                  <a:txBody>
                    <a:bodyPr/>
                    <a:lstStyle/>
                    <a:p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/>
                </a:tc>
                <a:extLst>
                  <a:ext uri="{0D108BD9-81ED-4DB2-BD59-A6C34878D82A}">
                    <a16:rowId xmlns:a16="http://schemas.microsoft.com/office/drawing/2014/main" val="1107079809"/>
                  </a:ext>
                </a:extLst>
              </a:tr>
              <a:tr h="375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b="0" dirty="0" err="1">
                          <a:latin typeface="+mj-lt"/>
                        </a:rPr>
                        <a:t>Language</a:t>
                      </a:r>
                      <a:r>
                        <a:rPr lang="fr-BE" sz="1600" b="0" dirty="0">
                          <a:latin typeface="+mj-lt"/>
                        </a:rPr>
                        <a:t> Courses at UCLouvain</a:t>
                      </a:r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/>
                </a:tc>
                <a:tc>
                  <a:txBody>
                    <a:bodyPr/>
                    <a:lstStyle/>
                    <a:p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/>
                </a:tc>
                <a:extLst>
                  <a:ext uri="{0D108BD9-81ED-4DB2-BD59-A6C34878D82A}">
                    <a16:rowId xmlns:a16="http://schemas.microsoft.com/office/drawing/2014/main" val="80992327"/>
                  </a:ext>
                </a:extLst>
              </a:tr>
              <a:tr h="3759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b="0" dirty="0" err="1">
                          <a:latin typeface="+mj-lt"/>
                        </a:rPr>
                        <a:t>Language</a:t>
                      </a:r>
                      <a:r>
                        <a:rPr lang="fr-BE" sz="1600" b="0" dirty="0">
                          <a:latin typeface="+mj-lt"/>
                        </a:rPr>
                        <a:t> Courses at </a:t>
                      </a:r>
                      <a:r>
                        <a:rPr lang="fr-BE" sz="1600" b="0" dirty="0" err="1">
                          <a:latin typeface="+mj-lt"/>
                        </a:rPr>
                        <a:t>UNamur</a:t>
                      </a:r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/>
                </a:tc>
                <a:tc>
                  <a:txBody>
                    <a:bodyPr/>
                    <a:lstStyle/>
                    <a:p>
                      <a:endParaRPr lang="fr-FR" sz="1600" b="0" dirty="0">
                        <a:latin typeface="+mj-lt"/>
                      </a:endParaRPr>
                    </a:p>
                  </a:txBody>
                  <a:tcPr marL="91450" marR="91450" horzOverflow="overflow"/>
                </a:tc>
                <a:extLst>
                  <a:ext uri="{0D108BD9-81ED-4DB2-BD59-A6C34878D82A}">
                    <a16:rowId xmlns:a16="http://schemas.microsoft.com/office/drawing/2014/main" val="2066421820"/>
                  </a:ext>
                </a:extLst>
              </a:tr>
              <a:tr h="311233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BE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3 options of </a:t>
                      </a:r>
                      <a:r>
                        <a:rPr kumimoji="0" lang="fr-BE" sz="16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specialization</a:t>
                      </a:r>
                      <a:r>
                        <a:rPr kumimoji="0" lang="fr-BE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6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11 (45)</a:t>
                      </a:r>
                      <a:endParaRPr kumimoji="0" lang="fr-FR" sz="16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tc hMerge="1"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extLst>
                  <a:ext uri="{0D108BD9-81ED-4DB2-BD59-A6C34878D82A}">
                    <a16:rowId xmlns:a16="http://schemas.microsoft.com/office/drawing/2014/main" val="2779184898"/>
                  </a:ext>
                </a:extLst>
              </a:tr>
              <a:tr h="375936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Thesis</a:t>
                      </a:r>
                      <a:r>
                        <a:rPr kumimoji="0" lang="fr-BE" sz="16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Times New Roman" pitchFamily="18" charset="0"/>
                        </a:rPr>
                        <a:t> (20) </a:t>
                      </a:r>
                      <a:endParaRPr kumimoji="0" lang="fr-F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669170"/>
                  </a:ext>
                </a:extLst>
              </a:tr>
            </a:tbl>
          </a:graphicData>
        </a:graphic>
      </p:graphicFrame>
      <p:sp>
        <p:nvSpPr>
          <p:cNvPr id="8266" name="Text Box 255"/>
          <p:cNvSpPr txBox="1">
            <a:spLocks noChangeArrowheads="1"/>
          </p:cNvSpPr>
          <p:nvPr/>
        </p:nvSpPr>
        <p:spPr bwMode="auto">
          <a:xfrm>
            <a:off x="4456863" y="355600"/>
            <a:ext cx="6769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Professional Master ECON2MS/G (2)</a:t>
            </a:r>
            <a:endParaRPr lang="fr-FR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8267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675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13F1F6B3-CE04-4BAA-9DC5-DE215CFC5D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57059" y="-126100"/>
            <a:ext cx="2180814" cy="115212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2A2744B8-4D37-49AC-832A-EEA1B5AB9A82}"/>
              </a:ext>
            </a:extLst>
          </p:cNvPr>
          <p:cNvSpPr txBox="1"/>
          <p:nvPr/>
        </p:nvSpPr>
        <p:spPr>
          <a:xfrm rot="16200000">
            <a:off x="-907937" y="3136612"/>
            <a:ext cx="4397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92D050"/>
                </a:solidFill>
              </a:rPr>
              <a:t>PROFESSIONAL FOCUS</a:t>
            </a:r>
            <a:endParaRPr lang="fr-BE" sz="32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858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9" name="Text Box 255"/>
          <p:cNvSpPr txBox="1">
            <a:spLocks noChangeArrowheads="1"/>
          </p:cNvSpPr>
          <p:nvPr/>
        </p:nvSpPr>
        <p:spPr bwMode="auto">
          <a:xfrm>
            <a:off x="5202395" y="602432"/>
            <a:ext cx="6703609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Included</a:t>
            </a: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 in the </a:t>
            </a: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electives</a:t>
            </a: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 ECON2MS/G</a:t>
            </a:r>
            <a:endParaRPr lang="fr-FR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0270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687" y="165100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8046BF-3CBE-46BF-B5F5-2F48DB85A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976" y="26368"/>
            <a:ext cx="2180814" cy="1152128"/>
          </a:xfrm>
          <a:prstGeom prst="rect">
            <a:avLst/>
          </a:prstGeom>
        </p:spPr>
      </p:pic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572E88E3-FEDE-4F5C-AAC0-7355009FA822}"/>
              </a:ext>
            </a:extLst>
          </p:cNvPr>
          <p:cNvGraphicFramePr>
            <a:graphicFrameLocks noGrp="1"/>
          </p:cNvGraphicFramePr>
          <p:nvPr/>
        </p:nvGraphicFramePr>
        <p:xfrm>
          <a:off x="2263833" y="2560916"/>
          <a:ext cx="7664334" cy="2519523"/>
        </p:xfrm>
        <a:graphic>
          <a:graphicData uri="http://schemas.openxmlformats.org/drawingml/2006/table">
            <a:tbl>
              <a:tblPr/>
              <a:tblGrid>
                <a:gridCol w="1488219">
                  <a:extLst>
                    <a:ext uri="{9D8B030D-6E8A-4147-A177-3AD203B41FA5}">
                      <a16:colId xmlns:a16="http://schemas.microsoft.com/office/drawing/2014/main" val="1604689693"/>
                    </a:ext>
                  </a:extLst>
                </a:gridCol>
                <a:gridCol w="4985539">
                  <a:extLst>
                    <a:ext uri="{9D8B030D-6E8A-4147-A177-3AD203B41FA5}">
                      <a16:colId xmlns:a16="http://schemas.microsoft.com/office/drawing/2014/main" val="197763639"/>
                    </a:ext>
                  </a:extLst>
                </a:gridCol>
                <a:gridCol w="337994">
                  <a:extLst>
                    <a:ext uri="{9D8B030D-6E8A-4147-A177-3AD203B41FA5}">
                      <a16:colId xmlns:a16="http://schemas.microsoft.com/office/drawing/2014/main" val="2251308209"/>
                    </a:ext>
                  </a:extLst>
                </a:gridCol>
                <a:gridCol w="852582">
                  <a:extLst>
                    <a:ext uri="{9D8B030D-6E8A-4147-A177-3AD203B41FA5}">
                      <a16:colId xmlns:a16="http://schemas.microsoft.com/office/drawing/2014/main" val="3145795829"/>
                    </a:ext>
                  </a:extLst>
                </a:gridCol>
              </a:tblGrid>
              <a:tr h="42716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seminar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of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economic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analysis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4 (5)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5586563"/>
                  </a:ext>
                </a:extLst>
              </a:tr>
              <a:tr h="4271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SAE I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Digital Economy: EU </a:t>
                      </a:r>
                      <a:r>
                        <a:rPr lang="fr-FR" sz="18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Policies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Q1/Q3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2745155"/>
                  </a:ext>
                </a:extLst>
              </a:tr>
              <a:tr h="5979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SAE II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Economics of Inequality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Q2/Q4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8096406"/>
                  </a:ext>
                </a:extLst>
              </a:tr>
              <a:tr h="6178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SAE III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Applying Behavioral Insights in Practice - Nudges and RCTs 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Q1/Q3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5308297"/>
                  </a:ext>
                </a:extLst>
              </a:tr>
              <a:tr h="4271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SAE IV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Gender Discrimination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Q2/Q4</a:t>
                      </a:r>
                      <a:endParaRPr lang="fr-FR" sz="18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85854"/>
                  </a:ext>
                </a:extLst>
              </a:tr>
            </a:tbl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1AB7DE75-B67E-4780-8B14-BB5D67E8CC3D}"/>
              </a:ext>
            </a:extLst>
          </p:cNvPr>
          <p:cNvSpPr txBox="1"/>
          <p:nvPr/>
        </p:nvSpPr>
        <p:spPr>
          <a:xfrm>
            <a:off x="2186245" y="1810722"/>
            <a:ext cx="439789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92D050"/>
                </a:solidFill>
              </a:rPr>
              <a:t>ELECTIVES: FOCUS ON THE SEMINARS</a:t>
            </a:r>
            <a:endParaRPr lang="fr-BE" sz="2000" b="1" dirty="0">
              <a:solidFill>
                <a:srgbClr val="92D050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A44EA0-FFD2-4B86-9255-8E5563D1DA97}"/>
              </a:ext>
            </a:extLst>
          </p:cNvPr>
          <p:cNvSpPr txBox="1"/>
          <p:nvPr/>
        </p:nvSpPr>
        <p:spPr>
          <a:xfrm rot="16200000">
            <a:off x="-907937" y="3136612"/>
            <a:ext cx="4397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92D050"/>
                </a:solidFill>
              </a:rPr>
              <a:t>PROFESSIONAL FOCUS</a:t>
            </a:r>
            <a:endParaRPr lang="fr-BE" sz="32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444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859874"/>
              </p:ext>
            </p:extLst>
          </p:nvPr>
        </p:nvGraphicFramePr>
        <p:xfrm>
          <a:off x="2437680" y="2636982"/>
          <a:ext cx="8451993" cy="2343215"/>
        </p:xfrm>
        <a:graphic>
          <a:graphicData uri="http://schemas.openxmlformats.org/drawingml/2006/table">
            <a:tbl>
              <a:tblPr/>
              <a:tblGrid>
                <a:gridCol w="1650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7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9413">
                  <a:extLst>
                    <a:ext uri="{9D8B030D-6E8A-4147-A177-3AD203B41FA5}">
                      <a16:colId xmlns:a16="http://schemas.microsoft.com/office/drawing/2014/main" val="1552267738"/>
                    </a:ext>
                  </a:extLst>
                </a:gridCol>
              </a:tblGrid>
              <a:tr h="36576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 options of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Specialization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11 (30)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51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3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elective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courses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(15)</a:t>
                      </a:r>
                      <a:endParaRPr kumimoji="0" 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8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+mj-lt"/>
                        </a:rPr>
                        <a:t>Options of </a:t>
                      </a:r>
                      <a:r>
                        <a:rPr lang="fr-FR" sz="1800" b="0" dirty="0" err="1">
                          <a:latin typeface="+mj-lt"/>
                        </a:rPr>
                        <a:t>Specialization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tc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+mj-lt"/>
                        </a:rPr>
                        <a:t>Additional Courses in Economics (</a:t>
                      </a: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including Seminar of Economic Analysis SAE)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tc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extLst>
                  <a:ext uri="{0D108BD9-81ED-4DB2-BD59-A6C34878D82A}">
                    <a16:rowId xmlns:a16="http://schemas.microsoft.com/office/drawing/2014/main" val="4227831764"/>
                  </a:ext>
                </a:extLst>
              </a:tr>
              <a:tr h="43205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Travail de fin d’études (15) (oral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defense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60% -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written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part 40%)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tc hMerge="1"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extLst>
                  <a:ext uri="{0D108BD9-81ED-4DB2-BD59-A6C34878D82A}">
                    <a16:rowId xmlns:a16="http://schemas.microsoft.com/office/drawing/2014/main" val="2779184898"/>
                  </a:ext>
                </a:extLst>
              </a:tr>
            </a:tbl>
          </a:graphicData>
        </a:graphic>
      </p:graphicFrame>
      <p:sp>
        <p:nvSpPr>
          <p:cNvPr id="10269" name="Text Box 255"/>
          <p:cNvSpPr txBox="1">
            <a:spLocks noChangeArrowheads="1"/>
          </p:cNvSpPr>
          <p:nvPr/>
        </p:nvSpPr>
        <p:spPr bwMode="auto">
          <a:xfrm>
            <a:off x="4721628" y="340822"/>
            <a:ext cx="670360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General Master (1year) – ECON2M1</a:t>
            </a:r>
            <a:endParaRPr lang="fr-FR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0270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687" y="165100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8046BF-3CBE-46BF-B5F5-2F48DB85A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976" y="26368"/>
            <a:ext cx="2180814" cy="1152128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1B9AFCE4-405F-49CF-AF7E-6C5FF98A4DA9}"/>
              </a:ext>
            </a:extLst>
          </p:cNvPr>
          <p:cNvSpPr txBox="1"/>
          <p:nvPr/>
        </p:nvSpPr>
        <p:spPr>
          <a:xfrm rot="16200000">
            <a:off x="-959776" y="2572147"/>
            <a:ext cx="4524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92D050"/>
                </a:solidFill>
              </a:rPr>
              <a:t>1 YEAR MASTER</a:t>
            </a:r>
            <a:endParaRPr lang="fr-BE" sz="32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503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9" name="Text Box 255"/>
          <p:cNvSpPr txBox="1">
            <a:spLocks noChangeArrowheads="1"/>
          </p:cNvSpPr>
          <p:nvPr/>
        </p:nvSpPr>
        <p:spPr bwMode="auto">
          <a:xfrm>
            <a:off x="4721628" y="340822"/>
            <a:ext cx="6703609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Options of </a:t>
            </a: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Specialization</a:t>
            </a:r>
            <a:endParaRPr lang="fr-BE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fr-FR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1</a:t>
            </a: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1 OS / 4 Clusters</a:t>
            </a:r>
            <a:endParaRPr lang="fr-FR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0270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687" y="165100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8046BF-3CBE-46BF-B5F5-2F48DB85A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976" y="26368"/>
            <a:ext cx="2180814" cy="11521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7649784-97E4-4004-8607-77FC7F8E0D05}"/>
              </a:ext>
            </a:extLst>
          </p:cNvPr>
          <p:cNvSpPr txBox="1"/>
          <p:nvPr/>
        </p:nvSpPr>
        <p:spPr>
          <a:xfrm>
            <a:off x="388072" y="2198255"/>
            <a:ext cx="38698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/>
          </a:p>
          <a:p>
            <a:endParaRPr lang="fr-BE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1086866A-F489-43C2-9EFC-92B17ACDE1DE}"/>
              </a:ext>
            </a:extLst>
          </p:cNvPr>
          <p:cNvSpPr/>
          <p:nvPr/>
        </p:nvSpPr>
        <p:spPr>
          <a:xfrm>
            <a:off x="465935" y="1819564"/>
            <a:ext cx="3792028" cy="4317286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2800" b="1" dirty="0">
                <a:solidFill>
                  <a:schemeClr val="bg1"/>
                </a:solidFill>
              </a:rPr>
              <a:t>4 Clusters </a:t>
            </a:r>
            <a:r>
              <a:rPr lang="fr-FR" b="1" dirty="0">
                <a:solidFill>
                  <a:schemeClr val="bg1"/>
                </a:solidFill>
              </a:rPr>
              <a:t>to guide </a:t>
            </a:r>
            <a:r>
              <a:rPr lang="fr-FR" b="1" dirty="0" err="1">
                <a:solidFill>
                  <a:schemeClr val="bg1"/>
                </a:solidFill>
              </a:rPr>
              <a:t>your</a:t>
            </a:r>
            <a:r>
              <a:rPr lang="fr-FR" b="1" dirty="0">
                <a:solidFill>
                  <a:schemeClr val="bg1"/>
                </a:solidFill>
              </a:rPr>
              <a:t> option </a:t>
            </a:r>
            <a:r>
              <a:rPr lang="fr-FR" b="1" dirty="0" err="1">
                <a:solidFill>
                  <a:schemeClr val="bg1"/>
                </a:solidFill>
              </a:rPr>
              <a:t>choices</a:t>
            </a:r>
            <a:r>
              <a:rPr lang="fr-FR" b="1" dirty="0">
                <a:solidFill>
                  <a:schemeClr val="bg1"/>
                </a:solidFill>
              </a:rPr>
              <a:t> (free combinations)</a:t>
            </a:r>
          </a:p>
          <a:p>
            <a:endParaRPr lang="fr-FR" dirty="0">
              <a:solidFill>
                <a:schemeClr val="bg1"/>
              </a:solidFill>
            </a:endParaRPr>
          </a:p>
          <a:p>
            <a:r>
              <a:rPr lang="fr-FR" dirty="0">
                <a:solidFill>
                  <a:schemeClr val="bg1"/>
                </a:solidFill>
                <a:latin typeface="+mj-lt"/>
              </a:rPr>
              <a:t>Public Affairs/Policy</a:t>
            </a:r>
          </a:p>
          <a:p>
            <a:r>
              <a:rPr lang="fr-FR" dirty="0" err="1">
                <a:solidFill>
                  <a:schemeClr val="bg1"/>
                </a:solidFill>
                <a:latin typeface="+mj-lt"/>
              </a:rPr>
              <a:t>Sustainable</a:t>
            </a:r>
            <a:r>
              <a:rPr lang="fr-FR" dirty="0">
                <a:solidFill>
                  <a:schemeClr val="bg1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+mj-lt"/>
              </a:rPr>
              <a:t>Development</a:t>
            </a:r>
            <a:endParaRPr lang="fr-FR" dirty="0">
              <a:solidFill>
                <a:schemeClr val="bg1"/>
              </a:solidFill>
              <a:latin typeface="+mj-lt"/>
            </a:endParaRPr>
          </a:p>
          <a:p>
            <a:r>
              <a:rPr lang="fr-FR" dirty="0" err="1">
                <a:solidFill>
                  <a:schemeClr val="bg1"/>
                </a:solidFill>
                <a:latin typeface="+mj-lt"/>
              </a:rPr>
              <a:t>Firm</a:t>
            </a:r>
            <a:r>
              <a:rPr lang="fr-FR" dirty="0">
                <a:solidFill>
                  <a:schemeClr val="bg1"/>
                </a:solidFill>
                <a:latin typeface="+mj-lt"/>
              </a:rPr>
              <a:t> </a:t>
            </a:r>
            <a:r>
              <a:rPr lang="fr-FR" dirty="0" err="1">
                <a:solidFill>
                  <a:schemeClr val="bg1"/>
                </a:solidFill>
                <a:latin typeface="+mj-lt"/>
              </a:rPr>
              <a:t>Strategies</a:t>
            </a:r>
            <a:r>
              <a:rPr lang="fr-FR" dirty="0">
                <a:solidFill>
                  <a:schemeClr val="bg1"/>
                </a:solidFill>
                <a:latin typeface="+mj-lt"/>
              </a:rPr>
              <a:t> and </a:t>
            </a:r>
            <a:r>
              <a:rPr lang="fr-FR" dirty="0" err="1">
                <a:solidFill>
                  <a:schemeClr val="bg1"/>
                </a:solidFill>
                <a:latin typeface="+mj-lt"/>
              </a:rPr>
              <a:t>Markets</a:t>
            </a:r>
            <a:endParaRPr lang="fr-FR" dirty="0">
              <a:solidFill>
                <a:schemeClr val="bg1"/>
              </a:solidFill>
              <a:latin typeface="+mj-lt"/>
            </a:endParaRPr>
          </a:p>
          <a:p>
            <a:r>
              <a:rPr lang="fr-FR" dirty="0">
                <a:solidFill>
                  <a:schemeClr val="bg1"/>
                </a:solidFill>
                <a:latin typeface="+mj-lt"/>
              </a:rPr>
              <a:t>Macro &amp; Finance</a:t>
            </a:r>
          </a:p>
          <a:p>
            <a:pPr marL="285750" indent="-285750">
              <a:buFontTx/>
              <a:buChar char="-"/>
            </a:pPr>
            <a:endParaRPr lang="fr-FR" dirty="0">
              <a:solidFill>
                <a:schemeClr val="bg1"/>
              </a:solidFill>
            </a:endParaRPr>
          </a:p>
          <a:p>
            <a:r>
              <a:rPr lang="fr-FR" sz="2800" b="1" dirty="0">
                <a:solidFill>
                  <a:schemeClr val="bg1"/>
                </a:solidFill>
              </a:rPr>
              <a:t>1</a:t>
            </a:r>
            <a:r>
              <a:rPr lang="fr-BE" sz="2800" b="1" dirty="0">
                <a:solidFill>
                  <a:schemeClr val="bg1"/>
                </a:solidFill>
              </a:rPr>
              <a:t>1 Options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F5C2845-7044-4EA4-B0D0-ED4894E82539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857213" y="1686095"/>
            <a:ext cx="6153651" cy="4317285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18F78A9-C174-4A12-904E-7A628C18037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213" y="6072410"/>
            <a:ext cx="3435166" cy="74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879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9" name="Text Box 255"/>
          <p:cNvSpPr txBox="1">
            <a:spLocks noChangeArrowheads="1"/>
          </p:cNvSpPr>
          <p:nvPr/>
        </p:nvSpPr>
        <p:spPr bwMode="auto">
          <a:xfrm>
            <a:off x="4721628" y="340822"/>
            <a:ext cx="6703609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Options of </a:t>
            </a: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Specialization</a:t>
            </a:r>
            <a:endParaRPr lang="fr-BE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fr-FR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1</a:t>
            </a: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1 OS / 4 Clusters</a:t>
            </a:r>
            <a:endParaRPr lang="fr-FR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0270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687" y="165100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8046BF-3CBE-46BF-B5F5-2F48DB85A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976" y="26368"/>
            <a:ext cx="2180814" cy="11521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7649784-97E4-4004-8607-77FC7F8E0D05}"/>
              </a:ext>
            </a:extLst>
          </p:cNvPr>
          <p:cNvSpPr txBox="1"/>
          <p:nvPr/>
        </p:nvSpPr>
        <p:spPr>
          <a:xfrm>
            <a:off x="627022" y="2179401"/>
            <a:ext cx="106789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 </a:t>
            </a: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  <a:p>
            <a:endParaRPr lang="fr-FR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D186FA-6CCE-43A0-99AA-E4D2AE772DBD}"/>
              </a:ext>
            </a:extLst>
          </p:cNvPr>
          <p:cNvSpPr/>
          <p:nvPr/>
        </p:nvSpPr>
        <p:spPr>
          <a:xfrm>
            <a:off x="1853938" y="2095106"/>
            <a:ext cx="8878717" cy="384378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/>
              <a:t>PUBLIC AFFAIRS</a:t>
            </a:r>
          </a:p>
          <a:p>
            <a:endParaRPr lang="fr-BE" sz="3600" b="1" dirty="0"/>
          </a:p>
          <a:p>
            <a:r>
              <a:rPr lang="fr-BE" dirty="0">
                <a:solidFill>
                  <a:schemeClr val="bg1"/>
                </a:solidFill>
                <a:latin typeface="+mj-lt"/>
              </a:rPr>
              <a:t>OS 2: Politique économique: fondements et applications (FR)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OS 5: Economic Development and the Environment (EN) </a:t>
            </a:r>
            <a:r>
              <a:rPr lang="en-US" dirty="0">
                <a:solidFill>
                  <a:srgbClr val="FF0000"/>
                </a:solidFill>
                <a:latin typeface="+mj-lt"/>
              </a:rPr>
              <a:t>(simultaneous to OS2)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OS 7: Public Affairs (EN)</a:t>
            </a:r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OS 8 : </a:t>
            </a:r>
            <a:r>
              <a:rPr lang="en-US" dirty="0" err="1">
                <a:solidFill>
                  <a:schemeClr val="bg1"/>
                </a:solidFill>
                <a:latin typeface="+mj-lt"/>
              </a:rPr>
              <a:t>Labour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and Human </a:t>
            </a:r>
            <a:r>
              <a:rPr lang="en-US" dirty="0" err="1">
                <a:solidFill>
                  <a:schemeClr val="bg1"/>
                </a:solidFill>
                <a:latin typeface="+mj-lt"/>
              </a:rPr>
              <a:t>Ressource</a:t>
            </a:r>
            <a:r>
              <a:rPr lang="en-US" dirty="0">
                <a:solidFill>
                  <a:schemeClr val="bg1"/>
                </a:solidFill>
                <a:latin typeface="+mj-lt"/>
              </a:rPr>
              <a:t> Economics (EN)</a:t>
            </a:r>
          </a:p>
          <a:p>
            <a:r>
              <a:rPr lang="fr-BE" dirty="0">
                <a:solidFill>
                  <a:schemeClr val="bg1"/>
                </a:solidFill>
                <a:latin typeface="+mj-lt"/>
              </a:rPr>
              <a:t>OS 9 : Économie, Société et transition socio-écologique (FR/EN)</a:t>
            </a:r>
          </a:p>
          <a:p>
            <a:r>
              <a:rPr lang="fr-BE" dirty="0">
                <a:solidFill>
                  <a:schemeClr val="bg1"/>
                </a:solidFill>
                <a:latin typeface="+mj-lt"/>
              </a:rPr>
              <a:t>OS 10 : </a:t>
            </a:r>
            <a:r>
              <a:rPr lang="fr-BE" dirty="0" err="1">
                <a:solidFill>
                  <a:schemeClr val="bg1"/>
                </a:solidFill>
                <a:latin typeface="+mj-lt"/>
              </a:rPr>
              <a:t>Competition</a:t>
            </a:r>
            <a:r>
              <a:rPr lang="fr-BE" dirty="0">
                <a:solidFill>
                  <a:schemeClr val="bg1"/>
                </a:solidFill>
                <a:latin typeface="+mj-lt"/>
              </a:rPr>
              <a:t> and Innovation (EN)</a:t>
            </a:r>
          </a:p>
        </p:txBody>
      </p:sp>
    </p:spTree>
    <p:extLst>
      <p:ext uri="{BB962C8B-B14F-4D97-AF65-F5344CB8AC3E}">
        <p14:creationId xmlns:p14="http://schemas.microsoft.com/office/powerpoint/2010/main" val="40669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9" name="Text Box 255"/>
          <p:cNvSpPr txBox="1">
            <a:spLocks noChangeArrowheads="1"/>
          </p:cNvSpPr>
          <p:nvPr/>
        </p:nvSpPr>
        <p:spPr bwMode="auto">
          <a:xfrm>
            <a:off x="4721628" y="340822"/>
            <a:ext cx="6703609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Options of </a:t>
            </a: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Specialization</a:t>
            </a:r>
            <a:endParaRPr lang="fr-BE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fr-FR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1</a:t>
            </a: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1 OS / 4 Clusters</a:t>
            </a:r>
            <a:endParaRPr lang="fr-FR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0270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687" y="165100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8046BF-3CBE-46BF-B5F5-2F48DB85A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976" y="26368"/>
            <a:ext cx="2180814" cy="11521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7649784-97E4-4004-8607-77FC7F8E0D05}"/>
              </a:ext>
            </a:extLst>
          </p:cNvPr>
          <p:cNvSpPr txBox="1"/>
          <p:nvPr/>
        </p:nvSpPr>
        <p:spPr>
          <a:xfrm>
            <a:off x="627022" y="2179401"/>
            <a:ext cx="106789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 </a:t>
            </a: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  <a:p>
            <a:endParaRPr lang="fr-FR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D186FA-6CCE-43A0-99AA-E4D2AE772DBD}"/>
              </a:ext>
            </a:extLst>
          </p:cNvPr>
          <p:cNvSpPr/>
          <p:nvPr/>
        </p:nvSpPr>
        <p:spPr>
          <a:xfrm>
            <a:off x="1724458" y="1995646"/>
            <a:ext cx="8484123" cy="384378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200" b="1" dirty="0"/>
              <a:t>SUSTAINABLE DEVELOPMENT</a:t>
            </a:r>
            <a:endParaRPr lang="fr-BE" sz="3200" b="1" dirty="0"/>
          </a:p>
          <a:p>
            <a:endParaRPr lang="fr-BE" sz="3600" b="1" dirty="0"/>
          </a:p>
          <a:p>
            <a:r>
              <a:rPr lang="en-US" dirty="0">
                <a:solidFill>
                  <a:schemeClr val="bg1"/>
                </a:solidFill>
                <a:latin typeface="+mj-lt"/>
              </a:rPr>
              <a:t>OS 5: Economic Development and the Environment (EN) </a:t>
            </a:r>
          </a:p>
          <a:p>
            <a:r>
              <a:rPr lang="en-US" dirty="0">
                <a:latin typeface="+mj-lt"/>
              </a:rPr>
              <a:t>OS 6: Growth and </a:t>
            </a:r>
            <a:r>
              <a:rPr lang="en-US" dirty="0" err="1">
                <a:latin typeface="+mj-lt"/>
              </a:rPr>
              <a:t>Globalisation</a:t>
            </a:r>
            <a:r>
              <a:rPr lang="en-US" dirty="0">
                <a:latin typeface="+mj-lt"/>
              </a:rPr>
              <a:t> (EN) </a:t>
            </a:r>
            <a:r>
              <a:rPr lang="en-US" dirty="0">
                <a:solidFill>
                  <a:srgbClr val="FF0000"/>
                </a:solidFill>
              </a:rPr>
              <a:t>(simultaneous to OS7)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OS 7: Public Affairs (EN)</a:t>
            </a:r>
          </a:p>
          <a:p>
            <a:r>
              <a:rPr lang="fr-BE" dirty="0">
                <a:latin typeface="+mj-lt"/>
              </a:rPr>
              <a:t>OS 9 : </a:t>
            </a:r>
            <a:r>
              <a:rPr lang="fr-BE" dirty="0">
                <a:solidFill>
                  <a:schemeClr val="bg1"/>
                </a:solidFill>
                <a:latin typeface="+mj-lt"/>
              </a:rPr>
              <a:t>Économie, Société et transition socio-écologique (FR/EN)</a:t>
            </a:r>
          </a:p>
          <a:p>
            <a:r>
              <a:rPr lang="en-US" dirty="0">
                <a:latin typeface="+mj-lt"/>
              </a:rPr>
              <a:t>OS 11: International and Regional economics (EN)</a:t>
            </a:r>
            <a:endParaRPr lang="fr-BE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051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9" name="Text Box 255"/>
          <p:cNvSpPr txBox="1">
            <a:spLocks noChangeArrowheads="1"/>
          </p:cNvSpPr>
          <p:nvPr/>
        </p:nvSpPr>
        <p:spPr bwMode="auto">
          <a:xfrm>
            <a:off x="4721628" y="340822"/>
            <a:ext cx="6703609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Options of </a:t>
            </a: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Specialization</a:t>
            </a:r>
            <a:endParaRPr lang="fr-BE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fr-FR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1</a:t>
            </a: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1 OS / 4 Clusters</a:t>
            </a:r>
            <a:endParaRPr lang="fr-FR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0270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687" y="165100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8046BF-3CBE-46BF-B5F5-2F48DB85A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976" y="26368"/>
            <a:ext cx="2180814" cy="11521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7649784-97E4-4004-8607-77FC7F8E0D05}"/>
              </a:ext>
            </a:extLst>
          </p:cNvPr>
          <p:cNvSpPr txBox="1"/>
          <p:nvPr/>
        </p:nvSpPr>
        <p:spPr>
          <a:xfrm>
            <a:off x="627022" y="2179401"/>
            <a:ext cx="106789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 </a:t>
            </a: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  <a:p>
            <a:endParaRPr lang="fr-FR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D186FA-6CCE-43A0-99AA-E4D2AE772DBD}"/>
              </a:ext>
            </a:extLst>
          </p:cNvPr>
          <p:cNvSpPr/>
          <p:nvPr/>
        </p:nvSpPr>
        <p:spPr>
          <a:xfrm>
            <a:off x="1853938" y="2095106"/>
            <a:ext cx="8484123" cy="384378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/>
              <a:t>FIRM STRATEGIES AND MARKETS</a:t>
            </a:r>
          </a:p>
          <a:p>
            <a:endParaRPr lang="fr-BE" sz="3600" b="1" dirty="0"/>
          </a:p>
          <a:p>
            <a:r>
              <a:rPr lang="fr-BE" dirty="0">
                <a:latin typeface="+mj-lt"/>
              </a:rPr>
              <a:t>OS 3: </a:t>
            </a:r>
            <a:r>
              <a:rPr lang="fr-BE" dirty="0" err="1">
                <a:latin typeface="+mj-lt"/>
              </a:rPr>
              <a:t>Finance:Markets</a:t>
            </a:r>
            <a:r>
              <a:rPr lang="fr-BE" dirty="0">
                <a:latin typeface="+mj-lt"/>
              </a:rPr>
              <a:t> (EN)</a:t>
            </a:r>
            <a:endParaRPr lang="fr-BE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BE" dirty="0">
                <a:latin typeface="+mj-lt"/>
              </a:rPr>
              <a:t>OS 4: Money and Finance (FR/EN)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OS 8 : </a:t>
            </a:r>
            <a:r>
              <a:rPr lang="en-US" dirty="0" err="1">
                <a:latin typeface="+mj-lt"/>
              </a:rPr>
              <a:t>Labour</a:t>
            </a:r>
            <a:r>
              <a:rPr lang="en-US" dirty="0">
                <a:latin typeface="+mj-lt"/>
              </a:rPr>
              <a:t> and Human </a:t>
            </a:r>
            <a:r>
              <a:rPr lang="en-US" dirty="0" err="1">
                <a:latin typeface="+mj-lt"/>
              </a:rPr>
              <a:t>Ressource</a:t>
            </a:r>
            <a:r>
              <a:rPr lang="en-US" dirty="0">
                <a:latin typeface="+mj-lt"/>
              </a:rPr>
              <a:t> Economics (EN)</a:t>
            </a:r>
          </a:p>
          <a:p>
            <a:r>
              <a:rPr lang="fr-BE" dirty="0">
                <a:latin typeface="+mj-lt"/>
              </a:rPr>
              <a:t>OS 9 : </a:t>
            </a:r>
            <a:r>
              <a:rPr lang="fr-BE" dirty="0">
                <a:solidFill>
                  <a:schemeClr val="bg1"/>
                </a:solidFill>
                <a:latin typeface="+mj-lt"/>
              </a:rPr>
              <a:t>Économie, Société et transition socio-écologique (FR/EN) </a:t>
            </a:r>
            <a:r>
              <a:rPr lang="en-US" dirty="0">
                <a:solidFill>
                  <a:srgbClr val="FF0000"/>
                </a:solidFill>
              </a:rPr>
              <a:t>(simultaneous to OS4)</a:t>
            </a:r>
            <a:endParaRPr lang="fr-BE" dirty="0">
              <a:solidFill>
                <a:schemeClr val="bg1"/>
              </a:solidFill>
              <a:latin typeface="+mj-lt"/>
            </a:endParaRPr>
          </a:p>
          <a:p>
            <a:r>
              <a:rPr lang="fr-BE" dirty="0">
                <a:latin typeface="+mj-lt"/>
              </a:rPr>
              <a:t>OS 10 : </a:t>
            </a:r>
            <a:r>
              <a:rPr lang="fr-BE" dirty="0" err="1">
                <a:solidFill>
                  <a:schemeClr val="bg1"/>
                </a:solidFill>
                <a:latin typeface="+mj-lt"/>
              </a:rPr>
              <a:t>Competition</a:t>
            </a:r>
            <a:r>
              <a:rPr lang="fr-BE" dirty="0">
                <a:solidFill>
                  <a:schemeClr val="bg1"/>
                </a:solidFill>
                <a:latin typeface="+mj-lt"/>
              </a:rPr>
              <a:t> and Innovation (EN)</a:t>
            </a:r>
            <a:endParaRPr lang="fr-B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6978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9" name="Text Box 255"/>
          <p:cNvSpPr txBox="1">
            <a:spLocks noChangeArrowheads="1"/>
          </p:cNvSpPr>
          <p:nvPr/>
        </p:nvSpPr>
        <p:spPr bwMode="auto">
          <a:xfrm>
            <a:off x="4721628" y="340822"/>
            <a:ext cx="6703609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Options of </a:t>
            </a: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Specialization</a:t>
            </a:r>
            <a:endParaRPr lang="fr-BE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>
              <a:spcBef>
                <a:spcPct val="50000"/>
              </a:spcBef>
              <a:buNone/>
            </a:pPr>
            <a:r>
              <a:rPr lang="fr-FR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1</a:t>
            </a: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1 OS / 4 Clusters</a:t>
            </a:r>
            <a:endParaRPr lang="fr-FR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0270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687" y="165100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8046BF-3CBE-46BF-B5F5-2F48DB85A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976" y="26368"/>
            <a:ext cx="2180814" cy="11521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7649784-97E4-4004-8607-77FC7F8E0D05}"/>
              </a:ext>
            </a:extLst>
          </p:cNvPr>
          <p:cNvSpPr txBox="1"/>
          <p:nvPr/>
        </p:nvSpPr>
        <p:spPr>
          <a:xfrm>
            <a:off x="627022" y="2179401"/>
            <a:ext cx="106789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 </a:t>
            </a: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  <a:p>
            <a:endParaRPr lang="fr-FR" dirty="0"/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C2D186FA-6CCE-43A0-99AA-E4D2AE772DBD}"/>
              </a:ext>
            </a:extLst>
          </p:cNvPr>
          <p:cNvSpPr/>
          <p:nvPr/>
        </p:nvSpPr>
        <p:spPr>
          <a:xfrm>
            <a:off x="1853938" y="2095106"/>
            <a:ext cx="8484123" cy="3843781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3600" b="1" dirty="0"/>
              <a:t>MACRO AND FINANCE</a:t>
            </a:r>
          </a:p>
          <a:p>
            <a:endParaRPr lang="fr-BE" sz="3600" b="1" dirty="0"/>
          </a:p>
          <a:p>
            <a:r>
              <a:rPr lang="fr-BE" dirty="0">
                <a:latin typeface="+mj-lt"/>
              </a:rPr>
              <a:t>OS 1: Business cycles and fluctuations (EN/FR)</a:t>
            </a:r>
          </a:p>
          <a:p>
            <a:r>
              <a:rPr lang="fr-BE" dirty="0">
                <a:latin typeface="+mj-lt"/>
              </a:rPr>
              <a:t>OS 2: </a:t>
            </a:r>
            <a:r>
              <a:rPr lang="fr-BE" dirty="0">
                <a:solidFill>
                  <a:schemeClr val="bg1"/>
                </a:solidFill>
                <a:latin typeface="+mj-lt"/>
              </a:rPr>
              <a:t>Politique économique: fondements et applications (FR)</a:t>
            </a:r>
          </a:p>
          <a:p>
            <a:r>
              <a:rPr lang="fr-BE" dirty="0">
                <a:latin typeface="+mj-lt"/>
              </a:rPr>
              <a:t>OS 3: Finance: </a:t>
            </a:r>
            <a:r>
              <a:rPr lang="fr-BE" dirty="0" err="1">
                <a:latin typeface="+mj-lt"/>
              </a:rPr>
              <a:t>Markets</a:t>
            </a:r>
            <a:r>
              <a:rPr lang="fr-BE" dirty="0">
                <a:latin typeface="+mj-lt"/>
              </a:rPr>
              <a:t> (EN)</a:t>
            </a:r>
            <a:endParaRPr lang="fr-BE" dirty="0"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fr-BE" dirty="0">
                <a:latin typeface="+mj-lt"/>
              </a:rPr>
              <a:t>OS 4: Money and Finance (EN)</a:t>
            </a:r>
            <a:endParaRPr lang="en-US" dirty="0">
              <a:latin typeface="+mj-lt"/>
            </a:endParaRPr>
          </a:p>
          <a:p>
            <a:r>
              <a:rPr lang="en-US" dirty="0">
                <a:latin typeface="+mj-lt"/>
              </a:rPr>
              <a:t>OS 6: Growth and </a:t>
            </a:r>
            <a:r>
              <a:rPr lang="en-US" dirty="0" err="1">
                <a:latin typeface="+mj-lt"/>
              </a:rPr>
              <a:t>Globalisation</a:t>
            </a:r>
            <a:r>
              <a:rPr lang="en-US" dirty="0">
                <a:latin typeface="+mj-lt"/>
              </a:rPr>
              <a:t> (EN)</a:t>
            </a:r>
          </a:p>
        </p:txBody>
      </p:sp>
    </p:spTree>
    <p:extLst>
      <p:ext uri="{BB962C8B-B14F-4D97-AF65-F5344CB8AC3E}">
        <p14:creationId xmlns:p14="http://schemas.microsoft.com/office/powerpoint/2010/main" val="368381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1153525"/>
              </p:ext>
            </p:extLst>
          </p:nvPr>
        </p:nvGraphicFramePr>
        <p:xfrm>
          <a:off x="2104130" y="1891374"/>
          <a:ext cx="8378476" cy="4485218"/>
        </p:xfrm>
        <a:graphic>
          <a:graphicData uri="http://schemas.openxmlformats.org/drawingml/2006/table">
            <a:tbl>
              <a:tblPr/>
              <a:tblGrid>
                <a:gridCol w="12209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045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67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06251">
                  <a:extLst>
                    <a:ext uri="{9D8B030D-6E8A-4147-A177-3AD203B41FA5}">
                      <a16:colId xmlns:a16="http://schemas.microsoft.com/office/drawing/2014/main" val="1552267738"/>
                    </a:ext>
                  </a:extLst>
                </a:gridCol>
              </a:tblGrid>
              <a:tr h="246139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11 options / 1 </a:t>
                      </a:r>
                      <a:r>
                        <a:rPr kumimoji="0" lang="fr-BE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quadrimester</a:t>
                      </a:r>
                      <a:r>
                        <a:rPr kumimoji="0" lang="fr-BE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/ one </a:t>
                      </a:r>
                      <a:r>
                        <a:rPr kumimoji="0" lang="fr-BE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side</a:t>
                      </a:r>
                      <a:r>
                        <a:rPr kumimoji="0" lang="fr-BE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 UCLouvain or </a:t>
                      </a:r>
                      <a:r>
                        <a:rPr kumimoji="0" lang="fr-BE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UNamur</a:t>
                      </a:r>
                      <a:endParaRPr kumimoji="0" lang="fr-FR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UCLouvain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Business cycles and fluctuations: drivers and policy responses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Q2/Q4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UNamur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Politique économique: fondements et applications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Q1/Q3</a:t>
                      </a:r>
                    </a:p>
                  </a:txBody>
                  <a:tcPr marL="91450" marR="91450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3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UNamur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Finance: </a:t>
                      </a:r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Markets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 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Q2/Q4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4652379"/>
                  </a:ext>
                </a:extLst>
              </a:tr>
              <a:tr h="4251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UCLouvain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Money and Finance (FR/EN)</a:t>
                      </a: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Q1/Q3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53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UNamur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Economic Development and the Environment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Q1/Q3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831764"/>
                  </a:ext>
                </a:extLst>
              </a:tr>
              <a:tr h="309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UCLouvain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Growth</a:t>
                      </a:r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and Globalisation</a:t>
                      </a: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Q2/Q4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7079809"/>
                  </a:ext>
                </a:extLst>
              </a:tr>
              <a:tr h="309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UNamur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Public Affairs</a:t>
                      </a: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Q2/Q4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992327"/>
                  </a:ext>
                </a:extLst>
              </a:tr>
              <a:tr h="309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UCLouvain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Labour and Human Ressource Economics</a:t>
                      </a: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Q2/Q4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66421820"/>
                  </a:ext>
                </a:extLst>
              </a:tr>
              <a:tr h="309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UCLouvain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Economie, société et transition socio-écologique</a:t>
                      </a: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Q1/Q3 (Q2/Q4)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4198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UCLouvain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Competition</a:t>
                      </a:r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and Innovation</a:t>
                      </a: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Q2/Q4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9492291"/>
                  </a:ext>
                </a:extLst>
              </a:tr>
              <a:tr h="30921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6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UCLouvain</a:t>
                      </a:r>
                      <a:endParaRPr lang="fr-FR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International and </a:t>
                      </a:r>
                      <a:r>
                        <a:rPr lang="fr-FR" sz="16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Regional</a:t>
                      </a:r>
                      <a:r>
                        <a:rPr lang="fr-FR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Economics </a:t>
                      </a:r>
                    </a:p>
                  </a:txBody>
                  <a:tcPr marL="91450" marR="91450" marT="45713" marB="4571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15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fr-BE" sz="16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Q2/Q4</a:t>
                      </a:r>
                      <a:endParaRPr lang="fr-FR" sz="16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3" marB="45713" horzOverflow="overflow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1057428"/>
                  </a:ext>
                </a:extLst>
              </a:tr>
            </a:tbl>
          </a:graphicData>
        </a:graphic>
      </p:graphicFrame>
      <p:sp>
        <p:nvSpPr>
          <p:cNvPr id="11347" name="Text Box 255"/>
          <p:cNvSpPr txBox="1">
            <a:spLocks noChangeArrowheads="1"/>
          </p:cNvSpPr>
          <p:nvPr/>
        </p:nvSpPr>
        <p:spPr bwMode="auto">
          <a:xfrm>
            <a:off x="5712085" y="215093"/>
            <a:ext cx="6769100" cy="11695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Options of </a:t>
            </a: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Specialization</a:t>
            </a:r>
            <a:endParaRPr lang="fr-BE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Quadrimester</a:t>
            </a:r>
            <a:r>
              <a:rPr lang="fr-FR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 &amp; Site</a:t>
            </a:r>
            <a:endParaRPr lang="fr-BE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1348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2050" y="303982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D0A1A012-5163-0AA8-EB48-9D6AB5A23E0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764" y="152203"/>
            <a:ext cx="21808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5285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9" name="Text Box 255"/>
          <p:cNvSpPr txBox="1">
            <a:spLocks noChangeArrowheads="1"/>
          </p:cNvSpPr>
          <p:nvPr/>
        </p:nvSpPr>
        <p:spPr bwMode="auto">
          <a:xfrm>
            <a:off x="5488391" y="252055"/>
            <a:ext cx="6703609" cy="17789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buNone/>
            </a:pPr>
            <a:r>
              <a:rPr 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International</a:t>
            </a:r>
          </a:p>
          <a:p>
            <a:pPr>
              <a:buNone/>
            </a:pPr>
            <a:r>
              <a:rPr 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Professional &amp; </a:t>
            </a:r>
            <a:r>
              <a:rPr 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Research</a:t>
            </a:r>
            <a:r>
              <a:rPr 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 Master</a:t>
            </a:r>
            <a:endParaRPr lang="fr-BE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  <a:p>
            <a:pPr>
              <a:buNone/>
            </a:pPr>
            <a:endParaRPr lang="fr-FR" sz="4000" b="1" dirty="0">
              <a:solidFill>
                <a:srgbClr val="92D050"/>
              </a:solidFill>
              <a:latin typeface="+mj-lt"/>
            </a:endParaRPr>
          </a:p>
        </p:txBody>
      </p:sp>
      <p:pic>
        <p:nvPicPr>
          <p:cNvPr id="10270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687" y="165100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28046BF-3CBE-46BF-B5F5-2F48DB85A08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5976" y="26368"/>
            <a:ext cx="2180814" cy="1152128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37649784-97E4-4004-8607-77FC7F8E0D05}"/>
              </a:ext>
            </a:extLst>
          </p:cNvPr>
          <p:cNvSpPr txBox="1"/>
          <p:nvPr/>
        </p:nvSpPr>
        <p:spPr>
          <a:xfrm>
            <a:off x="1121240" y="2178092"/>
            <a:ext cx="106789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US" dirty="0"/>
              <a:t> </a:t>
            </a:r>
          </a:p>
          <a:p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BE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BC2415F-7E5B-6962-7308-4A8A2FF5FC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787" y="1178496"/>
            <a:ext cx="3206725" cy="3206725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9B74604A-117B-1EC8-B133-4E35D04363E8}"/>
              </a:ext>
            </a:extLst>
          </p:cNvPr>
          <p:cNvSpPr txBox="1"/>
          <p:nvPr/>
        </p:nvSpPr>
        <p:spPr>
          <a:xfrm>
            <a:off x="391764" y="2308633"/>
            <a:ext cx="39679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92D050"/>
                </a:solidFill>
                <a:latin typeface="+mj-lt"/>
              </a:rPr>
              <a:t>ECON2MS/G</a:t>
            </a:r>
          </a:p>
          <a:p>
            <a:r>
              <a:rPr lang="fr-FR" sz="2000" dirty="0"/>
              <a:t>Exchange </a:t>
            </a:r>
            <a:r>
              <a:rPr lang="fr-FR" sz="2000" dirty="0" err="1"/>
              <a:t>semester</a:t>
            </a:r>
            <a:endParaRPr lang="fr-FR" sz="2000" dirty="0"/>
          </a:p>
          <a:p>
            <a:r>
              <a:rPr lang="fr-FR" sz="2000" dirty="0"/>
              <a:t>Info session: November 17th 2026</a:t>
            </a:r>
          </a:p>
          <a:p>
            <a:r>
              <a:rPr lang="fr-FR" sz="2000" dirty="0" err="1"/>
              <a:t>Selection</a:t>
            </a:r>
            <a:r>
              <a:rPr lang="fr-FR" sz="2000" dirty="0"/>
              <a:t>: February 2027</a:t>
            </a:r>
          </a:p>
          <a:p>
            <a:r>
              <a:rPr lang="fr-FR" sz="2000" dirty="0"/>
              <a:t>Mobility: 1</a:t>
            </a:r>
            <a:r>
              <a:rPr lang="fr-FR" sz="2000" baseline="30000" dirty="0"/>
              <a:t>st</a:t>
            </a:r>
            <a:r>
              <a:rPr lang="fr-FR" sz="2000" dirty="0"/>
              <a:t> </a:t>
            </a:r>
            <a:r>
              <a:rPr lang="fr-FR" sz="2000" dirty="0" err="1"/>
              <a:t>semester</a:t>
            </a:r>
            <a:r>
              <a:rPr lang="fr-FR" sz="2000" dirty="0"/>
              <a:t> 27-28</a:t>
            </a:r>
            <a:endParaRPr lang="fr-BE" sz="200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81147AF1-AF7C-5879-7182-EB5F058926C2}"/>
              </a:ext>
            </a:extLst>
          </p:cNvPr>
          <p:cNvSpPr txBox="1"/>
          <p:nvPr/>
        </p:nvSpPr>
        <p:spPr>
          <a:xfrm>
            <a:off x="7888170" y="1937993"/>
            <a:ext cx="3912066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solidFill>
                <a:srgbClr val="92D050"/>
              </a:solidFill>
            </a:endParaRPr>
          </a:p>
          <a:p>
            <a:r>
              <a:rPr lang="fr-FR" sz="2800" b="1" dirty="0">
                <a:solidFill>
                  <a:srgbClr val="92D050"/>
                </a:solidFill>
                <a:latin typeface="+mj-lt"/>
              </a:rPr>
              <a:t>ECON2MA</a:t>
            </a:r>
          </a:p>
          <a:p>
            <a:r>
              <a:rPr lang="fr-FR" sz="2000" dirty="0"/>
              <a:t>Exchange </a:t>
            </a:r>
            <a:r>
              <a:rPr lang="fr-FR" sz="2000" dirty="0" err="1"/>
              <a:t>semester</a:t>
            </a:r>
            <a:endParaRPr lang="fr-FR" sz="2000" dirty="0"/>
          </a:p>
          <a:p>
            <a:r>
              <a:rPr lang="fr-FR" sz="2000" dirty="0" err="1">
                <a:solidFill>
                  <a:srgbClr val="FF0000"/>
                </a:solidFill>
              </a:rPr>
              <a:t>Selection</a:t>
            </a:r>
            <a:r>
              <a:rPr lang="fr-FR" sz="2000" dirty="0">
                <a:solidFill>
                  <a:srgbClr val="FF0000"/>
                </a:solidFill>
              </a:rPr>
              <a:t> </a:t>
            </a:r>
            <a:r>
              <a:rPr lang="fr-FR" sz="2000" b="1" dirty="0">
                <a:solidFill>
                  <a:srgbClr val="FF0000"/>
                </a:solidFill>
              </a:rPr>
              <a:t>NOW</a:t>
            </a:r>
          </a:p>
          <a:p>
            <a:r>
              <a:rPr lang="fr-FR" sz="2000" dirty="0" err="1"/>
              <a:t>Mobility</a:t>
            </a:r>
            <a:r>
              <a:rPr lang="fr-FR" sz="2000" dirty="0"/>
              <a:t>: 2</a:t>
            </a:r>
            <a:r>
              <a:rPr lang="fr-FR" sz="2000" baseline="30000" dirty="0"/>
              <a:t>nd</a:t>
            </a:r>
            <a:r>
              <a:rPr lang="fr-FR" sz="2000" dirty="0"/>
              <a:t> </a:t>
            </a:r>
            <a:r>
              <a:rPr lang="fr-FR" sz="2000" dirty="0" err="1"/>
              <a:t>semester</a:t>
            </a:r>
            <a:r>
              <a:rPr lang="fr-FR" sz="2000" dirty="0"/>
              <a:t> 26-27</a:t>
            </a:r>
          </a:p>
          <a:p>
            <a:r>
              <a:rPr lang="fr-FR" dirty="0">
                <a:hlinkClick r:id="rId5"/>
              </a:rPr>
              <a:t>catherine.marechal@uclouvain.be</a:t>
            </a:r>
            <a:endParaRPr lang="fr-FR" dirty="0"/>
          </a:p>
          <a:p>
            <a:endParaRPr lang="fr-BE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E34C2F07-C385-073B-BD62-C2EFA4AB0D19}"/>
              </a:ext>
            </a:extLst>
          </p:cNvPr>
          <p:cNvSpPr txBox="1"/>
          <p:nvPr/>
        </p:nvSpPr>
        <p:spPr>
          <a:xfrm>
            <a:off x="3755636" y="4330047"/>
            <a:ext cx="50134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>
                <a:solidFill>
                  <a:srgbClr val="92D050"/>
                </a:solidFill>
                <a:latin typeface="+mj-lt"/>
              </a:rPr>
              <a:t>DOUBLE DEGREE </a:t>
            </a:r>
            <a:r>
              <a:rPr lang="fr-FR" sz="2000" dirty="0"/>
              <a:t>(mobility in 27-28)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UNISTRA: ECON2MS/G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UNIMI: ECON2MS/G &amp; ECON2MA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UNITO: ECON2MS/G</a:t>
            </a:r>
          </a:p>
          <a:p>
            <a:pPr marL="285750" indent="-285750">
              <a:buFontTx/>
              <a:buChar char="-"/>
            </a:pPr>
            <a:r>
              <a:rPr lang="fr-FR" sz="2000" dirty="0"/>
              <a:t>SGH*: ECON2MS/G &amp; ECON2MA</a:t>
            </a:r>
            <a:endParaRPr lang="fr-BE" sz="2000" dirty="0"/>
          </a:p>
        </p:txBody>
      </p:sp>
    </p:spTree>
    <p:extLst>
      <p:ext uri="{BB962C8B-B14F-4D97-AF65-F5344CB8AC3E}">
        <p14:creationId xmlns:p14="http://schemas.microsoft.com/office/powerpoint/2010/main" val="663708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4913" y="352426"/>
            <a:ext cx="2762250" cy="59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Group 417"/>
          <p:cNvGraphicFramePr>
            <a:graphicFrameLocks noGrp="1"/>
          </p:cNvGraphicFramePr>
          <p:nvPr/>
        </p:nvGraphicFramePr>
        <p:xfrm>
          <a:off x="2798057" y="2904694"/>
          <a:ext cx="7527636" cy="1536408"/>
        </p:xfrm>
        <a:graphic>
          <a:graphicData uri="http://schemas.openxmlformats.org/drawingml/2006/table">
            <a:tbl>
              <a:tblPr/>
              <a:tblGrid>
                <a:gridCol w="14814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547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866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6783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Econometrics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– 1 course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3 (5)</a:t>
                      </a:r>
                      <a:endParaRPr kumimoji="0" 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6" marR="91436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LECON2031</a:t>
                      </a:r>
                    </a:p>
                  </a:txBody>
                  <a:tcPr marL="91436" marR="91436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Applied</a:t>
                      </a: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FR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Econometrics</a:t>
                      </a: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: Time </a:t>
                      </a:r>
                      <a:r>
                        <a:rPr lang="fr-FR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series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b="0" kern="120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fr-FR" sz="18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LECON2033</a:t>
                      </a:r>
                    </a:p>
                  </a:txBody>
                  <a:tcPr marL="91436" marR="91436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Econométrie appliquée: </a:t>
                      </a:r>
                      <a:r>
                        <a:rPr lang="fr-FR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Microéconométrie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9875">
                <a:tc>
                  <a:txBody>
                    <a:bodyPr/>
                    <a:lstStyle/>
                    <a:p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ECONM826</a:t>
                      </a:r>
                    </a:p>
                  </a:txBody>
                  <a:tcPr marL="91436" marR="91436" marT="45705" marB="45705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Applied</a:t>
                      </a: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1800" b="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Econometics</a:t>
                      </a: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(Namur)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36" marR="91436" marT="45705" marB="45705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171" name="Text Box 255"/>
          <p:cNvSpPr txBox="1">
            <a:spLocks noChangeArrowheads="1"/>
          </p:cNvSpPr>
          <p:nvPr/>
        </p:nvSpPr>
        <p:spPr bwMode="auto">
          <a:xfrm>
            <a:off x="1981428" y="1681411"/>
            <a:ext cx="1021057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BE" altLang="fr-FR" sz="1800" b="1" dirty="0">
                <a:solidFill>
                  <a:srgbClr val="92D050"/>
                </a:solidFill>
                <a:latin typeface="Tahoma" panose="020B0604030504040204" pitchFamily="34" charset="0"/>
              </a:rPr>
              <a:t>ECON 2 MS/G (Professional)– ECON2MA (1st </a:t>
            </a:r>
            <a:r>
              <a:rPr lang="fr-BE" altLang="fr-FR" sz="1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year</a:t>
            </a:r>
            <a:r>
              <a:rPr lang="fr-BE" altLang="fr-FR" sz="1800" b="1" dirty="0">
                <a:solidFill>
                  <a:srgbClr val="92D050"/>
                </a:solidFill>
                <a:latin typeface="Tahoma" panose="020B0604030504040204" pitchFamily="34" charset="0"/>
              </a:rPr>
              <a:t>)</a:t>
            </a:r>
            <a:endParaRPr lang="fr-FR" altLang="fr-FR" sz="1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7863472-BA21-4DDC-A13D-6DB1291D6B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8986" y="62436"/>
            <a:ext cx="2180814" cy="1152128"/>
          </a:xfrm>
          <a:prstGeom prst="rect">
            <a:avLst/>
          </a:prstGeom>
        </p:spPr>
      </p:pic>
      <p:graphicFrame>
        <p:nvGraphicFramePr>
          <p:cNvPr id="6" name="Group 417">
            <a:extLst>
              <a:ext uri="{FF2B5EF4-FFF2-40B4-BE49-F238E27FC236}">
                <a16:creationId xmlns:a16="http://schemas.microsoft.com/office/drawing/2014/main" id="{96FB2A72-B469-4A36-B4E7-D43AB3C5C7B1}"/>
              </a:ext>
            </a:extLst>
          </p:cNvPr>
          <p:cNvGraphicFramePr>
            <a:graphicFrameLocks noGrp="1"/>
          </p:cNvGraphicFramePr>
          <p:nvPr/>
        </p:nvGraphicFramePr>
        <p:xfrm>
          <a:off x="2798057" y="4711077"/>
          <a:ext cx="7510286" cy="1794497"/>
        </p:xfrm>
        <a:graphic>
          <a:graphicData uri="http://schemas.openxmlformats.org/drawingml/2006/table">
            <a:tbl>
              <a:tblPr/>
              <a:tblGrid>
                <a:gridCol w="1458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853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20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35446">
                  <a:extLst>
                    <a:ext uri="{9D8B030D-6E8A-4147-A177-3AD203B41FA5}">
                      <a16:colId xmlns:a16="http://schemas.microsoft.com/office/drawing/2014/main" val="1552267738"/>
                    </a:ext>
                  </a:extLst>
                </a:gridCol>
              </a:tblGrid>
              <a:tr h="368045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1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reflexive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course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3 (5)</a:t>
                      </a:r>
                      <a:endParaRPr kumimoji="0" 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66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LECON2421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+mj-lt"/>
                        </a:rPr>
                        <a:t>Histoire du développement économique et social</a:t>
                      </a: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5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Q1/Q3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76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dirty="0">
                          <a:latin typeface="+mj-lt"/>
                        </a:rPr>
                        <a:t>LECON2061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+mj-lt"/>
                        </a:rPr>
                        <a:t>Philosophy and epistemology of economics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5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Q2/Q4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7831764"/>
                  </a:ext>
                </a:extLst>
              </a:tr>
              <a:tr h="6173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>
                          <a:latin typeface="+mj-lt"/>
                        </a:rPr>
                        <a:t>ECONM907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 err="1">
                          <a:latin typeface="+mj-lt"/>
                        </a:rPr>
                        <a:t>Institutional</a:t>
                      </a:r>
                      <a:r>
                        <a:rPr lang="fr-BE" sz="1800" b="0" baseline="0" dirty="0">
                          <a:latin typeface="+mj-lt"/>
                        </a:rPr>
                        <a:t> </a:t>
                      </a:r>
                      <a:r>
                        <a:rPr lang="fr-BE" sz="1800" b="0" baseline="0" dirty="0" err="1">
                          <a:latin typeface="+mj-lt"/>
                        </a:rPr>
                        <a:t>Foundations</a:t>
                      </a:r>
                      <a:r>
                        <a:rPr lang="fr-BE" sz="1800" b="0" baseline="0" dirty="0">
                          <a:latin typeface="+mj-lt"/>
                        </a:rPr>
                        <a:t> of </a:t>
                      </a:r>
                      <a:r>
                        <a:rPr lang="fr-BE" sz="1800" b="0" baseline="0" dirty="0" err="1">
                          <a:latin typeface="+mj-lt"/>
                        </a:rPr>
                        <a:t>Market</a:t>
                      </a:r>
                      <a:r>
                        <a:rPr lang="fr-BE" sz="1800" b="0" baseline="0" dirty="0">
                          <a:latin typeface="+mj-lt"/>
                        </a:rPr>
                        <a:t> (Namur)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5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Q2/Q4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737118"/>
                  </a:ext>
                </a:extLst>
              </a:tr>
            </a:tbl>
          </a:graphicData>
        </a:graphic>
      </p:graphicFrame>
      <p:sp>
        <p:nvSpPr>
          <p:cNvPr id="2" name="ZoneTexte 1">
            <a:extLst>
              <a:ext uri="{FF2B5EF4-FFF2-40B4-BE49-F238E27FC236}">
                <a16:creationId xmlns:a16="http://schemas.microsoft.com/office/drawing/2014/main" id="{71CC80FC-218C-4E94-8CD5-6D0780088DD4}"/>
              </a:ext>
            </a:extLst>
          </p:cNvPr>
          <p:cNvSpPr txBox="1"/>
          <p:nvPr/>
        </p:nvSpPr>
        <p:spPr>
          <a:xfrm rot="16200000">
            <a:off x="-94367" y="4029838"/>
            <a:ext cx="337127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chemeClr val="bg1"/>
                </a:solidFill>
                <a:latin typeface="Tahoma" pitchFamily="34" charset="0"/>
                <a:cs typeface="Times New Roman" pitchFamily="18" charset="0"/>
              </a:rPr>
              <a:t>CORE</a:t>
            </a:r>
            <a:r>
              <a:rPr lang="fr-FR" b="1" dirty="0"/>
              <a:t> </a:t>
            </a:r>
            <a:r>
              <a:rPr lang="fr-FR" sz="3200" b="1" dirty="0">
                <a:solidFill>
                  <a:schemeClr val="bg1"/>
                </a:solidFill>
                <a:latin typeface="Tahoma" pitchFamily="34" charset="0"/>
                <a:cs typeface="Times New Roman" pitchFamily="18" charset="0"/>
              </a:rPr>
              <a:t>COURSES</a:t>
            </a:r>
            <a:endParaRPr lang="fr-BE" sz="3200" b="1" dirty="0">
              <a:solidFill>
                <a:schemeClr val="bg1"/>
              </a:solidFill>
              <a:latin typeface="Tahoma" pitchFamily="34" charset="0"/>
              <a:cs typeface="Times New Roman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5BCD14D-54C1-8991-083C-EF24C09A613C}"/>
              </a:ext>
            </a:extLst>
          </p:cNvPr>
          <p:cNvSpPr txBox="1"/>
          <p:nvPr/>
        </p:nvSpPr>
        <p:spPr>
          <a:xfrm rot="16200000">
            <a:off x="-1585234" y="3453372"/>
            <a:ext cx="4524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92D050"/>
                </a:solidFill>
              </a:rPr>
              <a:t> </a:t>
            </a:r>
            <a:endParaRPr lang="fr-BE" sz="32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87953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oup 417"/>
          <p:cNvGraphicFramePr>
            <a:graphicFrameLocks noGrp="1"/>
          </p:cNvGraphicFramePr>
          <p:nvPr/>
        </p:nvGraphicFramePr>
        <p:xfrm>
          <a:off x="1828080" y="1544782"/>
          <a:ext cx="8497887" cy="3800656"/>
        </p:xfrm>
        <a:graphic>
          <a:graphicData uri="http://schemas.openxmlformats.org/drawingml/2006/table">
            <a:tbl>
              <a:tblPr/>
              <a:tblGrid>
                <a:gridCol w="1650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7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5307">
                  <a:extLst>
                    <a:ext uri="{9D8B030D-6E8A-4147-A177-3AD203B41FA5}">
                      <a16:colId xmlns:a16="http://schemas.microsoft.com/office/drawing/2014/main" val="1552267738"/>
                    </a:ext>
                  </a:extLst>
                </a:gridCol>
              </a:tblGrid>
              <a:tr h="365753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 Quantitative course (5)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LECON2500</a:t>
                      </a: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Mathematics and Statistics for Economics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5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Q1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4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 course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from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the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Research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Focus (5)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72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LECON 2111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Advanced Microeconomics I: Decision and Game Theory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BE" sz="1800" b="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Q1</a:t>
                      </a:r>
                      <a:endParaRPr lang="fr-FR" sz="1800" b="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936614"/>
                  </a:ext>
                </a:extLst>
              </a:tr>
              <a:tr h="457242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1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reflexive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course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3 (5)</a:t>
                      </a:r>
                      <a:endParaRPr kumimoji="0" 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8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cs typeface="Times New Roman" pitchFamily="18" charset="0"/>
                        </a:rPr>
                        <a:t>LECON2421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+mj-lt"/>
                        </a:rPr>
                        <a:t>Histoire du développement économique et social</a:t>
                      </a: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5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/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Q2/Q4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0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fr-FR" sz="1800" b="0" dirty="0">
                          <a:latin typeface="+mj-lt"/>
                        </a:rPr>
                        <a:t>LECON2061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+mj-lt"/>
                        </a:rPr>
                        <a:t>Philosophy and epistemology of economics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5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/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Q1/Q3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/>
                </a:tc>
                <a:extLst>
                  <a:ext uri="{0D108BD9-81ED-4DB2-BD59-A6C34878D82A}">
                    <a16:rowId xmlns:a16="http://schemas.microsoft.com/office/drawing/2014/main" val="4227831764"/>
                  </a:ext>
                </a:extLst>
              </a:tr>
              <a:tr h="6949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b="0" dirty="0">
                          <a:latin typeface="+mj-lt"/>
                        </a:rPr>
                        <a:t>ECONM907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 err="1">
                          <a:latin typeface="+mj-lt"/>
                        </a:rPr>
                        <a:t>Institutional</a:t>
                      </a:r>
                      <a:r>
                        <a:rPr lang="fr-BE" sz="1800" b="0" baseline="0" dirty="0">
                          <a:latin typeface="+mj-lt"/>
                        </a:rPr>
                        <a:t> </a:t>
                      </a:r>
                      <a:r>
                        <a:rPr lang="fr-BE" sz="1800" b="0" baseline="0" dirty="0" err="1">
                          <a:latin typeface="+mj-lt"/>
                        </a:rPr>
                        <a:t>Foundations</a:t>
                      </a:r>
                      <a:r>
                        <a:rPr lang="fr-BE" sz="1800" b="0" baseline="0" dirty="0">
                          <a:latin typeface="+mj-lt"/>
                        </a:rPr>
                        <a:t> of </a:t>
                      </a:r>
                      <a:r>
                        <a:rPr lang="fr-BE" sz="1800" b="0" baseline="0" dirty="0" err="1">
                          <a:latin typeface="+mj-lt"/>
                        </a:rPr>
                        <a:t>Market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5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/>
                </a:tc>
                <a:tc>
                  <a:txBody>
                    <a:bodyPr/>
                    <a:lstStyle/>
                    <a:p>
                      <a:r>
                        <a:rPr lang="fr-BE" sz="1800" b="0" dirty="0">
                          <a:latin typeface="+mj-lt"/>
                        </a:rPr>
                        <a:t>Q2/Q4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8" marB="45718" horzOverflow="overflow"/>
                </a:tc>
                <a:extLst>
                  <a:ext uri="{0D108BD9-81ED-4DB2-BD59-A6C34878D82A}">
                    <a16:rowId xmlns:a16="http://schemas.microsoft.com/office/drawing/2014/main" val="294737118"/>
                  </a:ext>
                </a:extLst>
              </a:tr>
            </a:tbl>
          </a:graphicData>
        </a:graphic>
      </p:graphicFrame>
      <p:sp>
        <p:nvSpPr>
          <p:cNvPr id="7239" name="Text Box 255"/>
          <p:cNvSpPr txBox="1">
            <a:spLocks noChangeArrowheads="1"/>
          </p:cNvSpPr>
          <p:nvPr/>
        </p:nvSpPr>
        <p:spPr bwMode="auto">
          <a:xfrm>
            <a:off x="4651134" y="617538"/>
            <a:ext cx="6769100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ECON 2 MA (1st </a:t>
            </a: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year</a:t>
            </a: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 </a:t>
            </a: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Research</a:t>
            </a: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)</a:t>
            </a:r>
            <a:endParaRPr lang="fr-FR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7240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CDA2027C-E7EE-4AA3-AF7A-A3A852A2DA93}"/>
              </a:ext>
            </a:extLst>
          </p:cNvPr>
          <p:cNvSpPr txBox="1"/>
          <p:nvPr/>
        </p:nvSpPr>
        <p:spPr>
          <a:xfrm rot="16200000">
            <a:off x="-1039484" y="2587253"/>
            <a:ext cx="452420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b="1" dirty="0">
                <a:solidFill>
                  <a:srgbClr val="92D050"/>
                </a:solidFill>
              </a:rPr>
              <a:t>RESEARCH  FOCUS </a:t>
            </a:r>
            <a:endParaRPr lang="fr-BE" sz="3200" b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9438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658869"/>
              </p:ext>
            </p:extLst>
          </p:nvPr>
        </p:nvGraphicFramePr>
        <p:xfrm>
          <a:off x="1793443" y="1967345"/>
          <a:ext cx="8451993" cy="2135187"/>
        </p:xfrm>
        <a:graphic>
          <a:graphicData uri="http://schemas.openxmlformats.org/drawingml/2006/table">
            <a:tbl>
              <a:tblPr/>
              <a:tblGrid>
                <a:gridCol w="1650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27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475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899413">
                  <a:extLst>
                    <a:ext uri="{9D8B030D-6E8A-4147-A177-3AD203B41FA5}">
                      <a16:colId xmlns:a16="http://schemas.microsoft.com/office/drawing/2014/main" val="1552267738"/>
                    </a:ext>
                  </a:extLst>
                </a:gridCol>
              </a:tblGrid>
              <a:tr h="36576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 options of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Specialization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fr-BE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 11 (30)</a:t>
                      </a: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51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1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elective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courses </a:t>
                      </a:r>
                      <a:r>
                        <a:rPr kumimoji="0" lang="fr-BE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among</a:t>
                      </a:r>
                      <a:r>
                        <a:rPr kumimoji="0" lang="fr-BE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itchFamily="34" charset="0"/>
                          <a:ea typeface="+mn-ea"/>
                          <a:cs typeface="Times New Roman" pitchFamily="18" charset="0"/>
                        </a:rPr>
                        <a:t> (5)</a:t>
                      </a:r>
                      <a:endParaRPr kumimoji="0" lang="fr-FR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ahoma" pitchFamily="34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8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r-FR" sz="1800" b="0" dirty="0">
                          <a:latin typeface="+mj-lt"/>
                        </a:rPr>
                        <a:t>Options of </a:t>
                      </a:r>
                      <a:r>
                        <a:rPr lang="fr-FR" sz="1800" b="0" dirty="0" err="1">
                          <a:latin typeface="+mj-lt"/>
                        </a:rPr>
                        <a:t>Specialization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tc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320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cs typeface="Times New Roman" pitchFamily="18" charset="0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dirty="0">
                          <a:latin typeface="+mj-lt"/>
                        </a:rPr>
                        <a:t>Additional Courses in Economics</a:t>
                      </a:r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tc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extLst>
                  <a:ext uri="{0D108BD9-81ED-4DB2-BD59-A6C34878D82A}">
                    <a16:rowId xmlns:a16="http://schemas.microsoft.com/office/drawing/2014/main" val="4227831764"/>
                  </a:ext>
                </a:extLst>
              </a:tr>
              <a:tr h="43205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8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Thesis</a:t>
                      </a:r>
                      <a:r>
                        <a:rPr kumimoji="0" lang="fr-F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Part 1 (5)</a:t>
                      </a: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2D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tc hMerge="1">
                  <a:txBody>
                    <a:bodyPr/>
                    <a:lstStyle/>
                    <a:p>
                      <a:endParaRPr lang="fr-FR" sz="1800" b="0" dirty="0">
                        <a:latin typeface="+mj-lt"/>
                      </a:endParaRPr>
                    </a:p>
                  </a:txBody>
                  <a:tcPr marL="91450" marR="91450" marT="45719" marB="45719" horzOverflow="overflow"/>
                </a:tc>
                <a:extLst>
                  <a:ext uri="{0D108BD9-81ED-4DB2-BD59-A6C34878D82A}">
                    <a16:rowId xmlns:a16="http://schemas.microsoft.com/office/drawing/2014/main" val="2779184898"/>
                  </a:ext>
                </a:extLst>
              </a:tr>
            </a:tbl>
          </a:graphicData>
        </a:graphic>
      </p:graphicFrame>
      <p:sp>
        <p:nvSpPr>
          <p:cNvPr id="10269" name="Text Box 255"/>
          <p:cNvSpPr txBox="1">
            <a:spLocks noChangeArrowheads="1"/>
          </p:cNvSpPr>
          <p:nvPr/>
        </p:nvSpPr>
        <p:spPr bwMode="auto">
          <a:xfrm>
            <a:off x="4649211" y="391180"/>
            <a:ext cx="67691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buNone/>
            </a:pP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ECON 21 MA (1st </a:t>
            </a: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year</a:t>
            </a: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 </a:t>
            </a:r>
            <a:r>
              <a:rPr lang="fr-BE" altLang="fr-FR" sz="2800" b="1" dirty="0" err="1">
                <a:solidFill>
                  <a:srgbClr val="92D050"/>
                </a:solidFill>
                <a:latin typeface="Tahoma" panose="020B0604030504040204" pitchFamily="34" charset="0"/>
              </a:rPr>
              <a:t>Research</a:t>
            </a:r>
            <a:r>
              <a:rPr lang="fr-BE" altLang="fr-FR" sz="2800" b="1" dirty="0">
                <a:solidFill>
                  <a:srgbClr val="92D050"/>
                </a:solidFill>
                <a:latin typeface="Tahoma" panose="020B0604030504040204" pitchFamily="34" charset="0"/>
              </a:rPr>
              <a:t>)</a:t>
            </a:r>
            <a:endParaRPr lang="fr-FR" altLang="fr-FR" sz="2800" b="1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0270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3004" y="165100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C7BD12AF-F0B3-4057-8AE1-F63C7E8DCC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1390" y="0"/>
            <a:ext cx="21808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7890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218" y="552893"/>
            <a:ext cx="4143560" cy="891826"/>
          </a:xfrm>
          <a:prstGeom prst="rect">
            <a:avLst/>
          </a:prstGeom>
        </p:spPr>
      </p:pic>
      <p:sp>
        <p:nvSpPr>
          <p:cNvPr id="5" name="Espace réservé du texte 1"/>
          <p:cNvSpPr>
            <a:spLocks noGrp="1"/>
          </p:cNvSpPr>
          <p:nvPr>
            <p:ph type="body" sz="quarter" idx="11"/>
          </p:nvPr>
        </p:nvSpPr>
        <p:spPr>
          <a:xfrm>
            <a:off x="1395815" y="2333500"/>
            <a:ext cx="9820429" cy="3868020"/>
          </a:xfrm>
        </p:spPr>
        <p:txBody>
          <a:bodyPr>
            <a:normAutofit fontScale="77500" lnSpcReduction="20000"/>
          </a:bodyPr>
          <a:lstStyle/>
          <a:p>
            <a:pPr>
              <a:defRPr/>
            </a:pPr>
            <a:endParaRPr lang="fr-BE" sz="2400" dirty="0"/>
          </a:p>
          <a:p>
            <a:pPr>
              <a:defRPr/>
            </a:pPr>
            <a:r>
              <a:rPr lang="fr-BE" sz="4500" dirty="0">
                <a:latin typeface="+mj-lt"/>
              </a:rPr>
              <a:t>INFORMATION FOR ALL PROGRAMMES</a:t>
            </a:r>
          </a:p>
          <a:p>
            <a:endParaRPr lang="fr-BE" altLang="fr-FR" dirty="0">
              <a:latin typeface="+mj-lt"/>
            </a:endParaRPr>
          </a:p>
          <a:p>
            <a:pPr lvl="1"/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COURSE REGISTRATION</a:t>
            </a:r>
          </a:p>
          <a:p>
            <a:pPr marL="457200" lvl="1" indent="0">
              <a:buNone/>
            </a:pP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submission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of </a:t>
            </a: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your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programme </a:t>
            </a: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form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- for the </a:t>
            </a: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whole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</a:t>
            </a: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year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(Q1 &amp; Q2) - </a:t>
            </a:r>
            <a:r>
              <a:rPr lang="fr-BE" altLang="fr-FR" sz="3200" u="sng" dirty="0">
                <a:solidFill>
                  <a:schemeClr val="bg1"/>
                </a:solidFill>
                <a:latin typeface="+mj-lt"/>
              </a:rPr>
              <a:t>by </a:t>
            </a:r>
            <a:r>
              <a:rPr lang="fr-BE" altLang="fr-FR" sz="3200" u="sng" dirty="0" err="1">
                <a:solidFill>
                  <a:schemeClr val="bg1"/>
                </a:solidFill>
                <a:latin typeface="+mj-lt"/>
              </a:rPr>
              <a:t>September</a:t>
            </a:r>
            <a:r>
              <a:rPr lang="fr-BE" altLang="fr-FR" sz="3200" u="sng" dirty="0">
                <a:solidFill>
                  <a:schemeClr val="bg1"/>
                </a:solidFill>
                <a:latin typeface="+mj-lt"/>
              </a:rPr>
              <a:t> 30th</a:t>
            </a:r>
          </a:p>
          <a:p>
            <a:endParaRPr lang="fr-BE" altLang="fr-FR" sz="3200" dirty="0">
              <a:latin typeface="+mj-lt"/>
            </a:endParaRPr>
          </a:p>
          <a:p>
            <a:pPr lvl="1"/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BOOT CAMP </a:t>
            </a: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Mandatory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for ALL new </a:t>
            </a:r>
            <a:r>
              <a:rPr lang="fr-BE" altLang="fr-FR" sz="3200" dirty="0" err="1">
                <a:solidFill>
                  <a:schemeClr val="bg1"/>
                </a:solidFill>
                <a:latin typeface="+mj-lt"/>
              </a:rPr>
              <a:t>students</a:t>
            </a:r>
            <a:r>
              <a:rPr lang="fr-BE" altLang="fr-FR" sz="3200" dirty="0">
                <a:solidFill>
                  <a:schemeClr val="bg1"/>
                </a:solidFill>
                <a:latin typeface="+mj-lt"/>
              </a:rPr>
              <a:t> : From 02/10 – 13/11</a:t>
            </a:r>
            <a:br>
              <a:rPr lang="fr-BE" altLang="fr-FR" sz="3200" dirty="0">
                <a:solidFill>
                  <a:schemeClr val="bg1"/>
                </a:solidFill>
                <a:latin typeface="+mj-lt"/>
              </a:rPr>
            </a:br>
            <a:r>
              <a:rPr lang="fr-FR" altLang="fr-FR" sz="3200" dirty="0">
                <a:solidFill>
                  <a:schemeClr val="bg1"/>
                </a:solidFill>
                <a:latin typeface="+mj-lt"/>
              </a:rPr>
              <a:t>Info session on </a:t>
            </a:r>
            <a:r>
              <a:rPr lang="en-US" sz="3200" dirty="0">
                <a:solidFill>
                  <a:srgbClr val="FF0000"/>
                </a:solidFill>
              </a:rPr>
              <a:t>22/09/2026 13:00-13:45 MORE54</a:t>
            </a:r>
            <a:endParaRPr lang="fr-BE" sz="3200" dirty="0"/>
          </a:p>
          <a:p>
            <a:pPr marL="457200" lvl="1" indent="0">
              <a:buNone/>
            </a:pPr>
            <a:r>
              <a:rPr lang="fr-BE" altLang="fr-FR" sz="3200" b="1" u="sng" dirty="0">
                <a:latin typeface="+mj-lt"/>
              </a:rPr>
              <a:t>The </a:t>
            </a:r>
            <a:r>
              <a:rPr lang="fr-BE" altLang="fr-FR" sz="3200" b="1" u="sng" dirty="0" err="1">
                <a:latin typeface="+mj-lt"/>
              </a:rPr>
              <a:t>evaluation</a:t>
            </a:r>
            <a:r>
              <a:rPr lang="fr-BE" altLang="fr-FR" sz="3200" b="1" u="sng" dirty="0">
                <a:latin typeface="+mj-lt"/>
              </a:rPr>
              <a:t> of the </a:t>
            </a:r>
            <a:r>
              <a:rPr lang="fr-BE" altLang="fr-FR" sz="3200" b="1" u="sng" dirty="0" err="1">
                <a:latin typeface="+mj-lt"/>
              </a:rPr>
              <a:t>Booctamp</a:t>
            </a:r>
            <a:r>
              <a:rPr lang="fr-BE" altLang="fr-FR" sz="3200" b="1" u="sng" dirty="0">
                <a:latin typeface="+mj-lt"/>
              </a:rPr>
              <a:t> </a:t>
            </a:r>
            <a:r>
              <a:rPr lang="fr-BE" altLang="fr-FR" sz="3200" b="1" u="sng" dirty="0" err="1">
                <a:latin typeface="+mj-lt"/>
              </a:rPr>
              <a:t>will</a:t>
            </a:r>
            <a:r>
              <a:rPr lang="fr-BE" altLang="fr-FR" sz="3200" b="1" u="sng" dirty="0">
                <a:latin typeface="+mj-lt"/>
              </a:rPr>
              <a:t> count for 1 point of </a:t>
            </a:r>
            <a:r>
              <a:rPr lang="fr-BE" altLang="fr-FR" sz="3200" b="1" u="sng" dirty="0" err="1">
                <a:latin typeface="+mj-lt"/>
              </a:rPr>
              <a:t>your</a:t>
            </a:r>
            <a:r>
              <a:rPr lang="fr-BE" altLang="fr-FR" sz="3200" b="1" u="sng" dirty="0">
                <a:latin typeface="+mj-lt"/>
              </a:rPr>
              <a:t> master </a:t>
            </a:r>
            <a:r>
              <a:rPr lang="fr-BE" altLang="fr-FR" sz="3200" b="1" u="sng" dirty="0" err="1">
                <a:latin typeface="+mj-lt"/>
              </a:rPr>
              <a:t>thesis</a:t>
            </a:r>
            <a:r>
              <a:rPr lang="fr-BE" altLang="fr-FR" sz="3200" b="1" u="sng" dirty="0">
                <a:latin typeface="+mj-lt"/>
              </a:rPr>
              <a:t> !</a:t>
            </a:r>
          </a:p>
          <a:p>
            <a:pPr>
              <a:defRPr/>
            </a:pPr>
            <a:endParaRPr lang="en-US" sz="2400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7A6B887-7FC1-4C0C-9B34-AC06207C4C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034" y="562320"/>
            <a:ext cx="21808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624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062182" y="1793875"/>
            <a:ext cx="6096000" cy="4819572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  <a:defRPr/>
            </a:pPr>
            <a:r>
              <a:rPr lang="fr-FR" altLang="fr-FR" sz="1900" b="1" dirty="0">
                <a:latin typeface="+mj-lt"/>
              </a:rPr>
              <a:t>2 exam sessions</a:t>
            </a:r>
            <a:endParaRPr lang="fr-FR" altLang="fr-FR" sz="1900" dirty="0">
              <a:latin typeface="+mj-lt"/>
            </a:endParaRPr>
          </a:p>
          <a:p>
            <a:pPr marL="0" indent="0" eaLnBrk="1" hangingPunct="1">
              <a:buNone/>
              <a:defRPr/>
            </a:pPr>
            <a:r>
              <a:rPr lang="fr-FR" altLang="fr-FR" sz="1900" dirty="0">
                <a:latin typeface="+mj-lt"/>
              </a:rPr>
              <a:t>Courses </a:t>
            </a:r>
            <a:r>
              <a:rPr lang="fr-FR" altLang="fr-FR" sz="1900" dirty="0" err="1">
                <a:latin typeface="+mj-lt"/>
              </a:rPr>
              <a:t>organised</a:t>
            </a:r>
            <a:r>
              <a:rPr lang="fr-FR" altLang="fr-FR" sz="1900" dirty="0">
                <a:latin typeface="+mj-lt"/>
              </a:rPr>
              <a:t> at 1st </a:t>
            </a:r>
            <a:r>
              <a:rPr lang="fr-FR" altLang="fr-FR" sz="1900" dirty="0" err="1">
                <a:latin typeface="+mj-lt"/>
              </a:rPr>
              <a:t>semester</a:t>
            </a:r>
            <a:r>
              <a:rPr lang="fr-FR" altLang="fr-FR" sz="1900" dirty="0">
                <a:latin typeface="+mj-lt"/>
              </a:rPr>
              <a:t>: </a:t>
            </a:r>
            <a:r>
              <a:rPr lang="fr-FR" altLang="fr-FR" sz="1900" dirty="0" err="1">
                <a:latin typeface="+mj-lt"/>
              </a:rPr>
              <a:t>January</a:t>
            </a:r>
            <a:r>
              <a:rPr lang="fr-FR" altLang="fr-FR" sz="1900" dirty="0">
                <a:latin typeface="+mj-lt"/>
              </a:rPr>
              <a:t> and </a:t>
            </a:r>
            <a:r>
              <a:rPr lang="fr-FR" altLang="fr-FR" sz="1900" dirty="0" err="1">
                <a:latin typeface="+mj-lt"/>
              </a:rPr>
              <a:t>September</a:t>
            </a:r>
            <a:r>
              <a:rPr lang="fr-FR" altLang="fr-FR" sz="1900" dirty="0">
                <a:latin typeface="+mj-lt"/>
              </a:rPr>
              <a:t>*</a:t>
            </a:r>
            <a:br>
              <a:rPr lang="fr-FR" altLang="fr-FR" sz="1900" dirty="0">
                <a:latin typeface="+mj-lt"/>
              </a:rPr>
            </a:br>
            <a:r>
              <a:rPr lang="fr-FR" altLang="fr-FR" sz="1900" dirty="0">
                <a:latin typeface="+mj-lt"/>
              </a:rPr>
              <a:t>Courses </a:t>
            </a:r>
            <a:r>
              <a:rPr lang="fr-FR" altLang="fr-FR" sz="1900" dirty="0" err="1">
                <a:latin typeface="+mj-lt"/>
              </a:rPr>
              <a:t>organised</a:t>
            </a:r>
            <a:r>
              <a:rPr lang="fr-FR" altLang="fr-FR" sz="1900" dirty="0">
                <a:latin typeface="+mj-lt"/>
              </a:rPr>
              <a:t> at 2nd  </a:t>
            </a:r>
            <a:r>
              <a:rPr lang="fr-FR" altLang="fr-FR" sz="1900" dirty="0" err="1">
                <a:latin typeface="+mj-lt"/>
              </a:rPr>
              <a:t>semester</a:t>
            </a:r>
            <a:r>
              <a:rPr lang="fr-FR" altLang="fr-FR" sz="1900" dirty="0">
                <a:latin typeface="+mj-lt"/>
              </a:rPr>
              <a:t>: June and </a:t>
            </a:r>
            <a:r>
              <a:rPr lang="fr-FR" altLang="fr-FR" sz="1900" dirty="0" err="1">
                <a:latin typeface="+mj-lt"/>
              </a:rPr>
              <a:t>September</a:t>
            </a:r>
            <a:r>
              <a:rPr lang="fr-FR" altLang="fr-FR" sz="1900" dirty="0">
                <a:latin typeface="+mj-lt"/>
              </a:rPr>
              <a:t>*</a:t>
            </a:r>
          </a:p>
          <a:p>
            <a:pPr marL="0" indent="0">
              <a:buNone/>
              <a:defRPr/>
            </a:pPr>
            <a:r>
              <a:rPr lang="fr-FR" altLang="fr-FR" sz="1700" dirty="0">
                <a:latin typeface="+mj-lt"/>
              </a:rPr>
              <a:t>* The </a:t>
            </a:r>
            <a:r>
              <a:rPr lang="fr-FR" altLang="fr-FR" sz="1700" dirty="0" err="1">
                <a:latin typeface="+mj-lt"/>
              </a:rPr>
              <a:t>September</a:t>
            </a:r>
            <a:r>
              <a:rPr lang="fr-FR" altLang="fr-FR" sz="1700" dirty="0">
                <a:latin typeface="+mj-lt"/>
              </a:rPr>
              <a:t> session starts as </a:t>
            </a:r>
            <a:r>
              <a:rPr lang="fr-FR" altLang="fr-FR" sz="1700" dirty="0" err="1">
                <a:latin typeface="+mj-lt"/>
              </a:rPr>
              <a:t>early</a:t>
            </a:r>
            <a:r>
              <a:rPr lang="fr-FR" altLang="fr-FR" sz="1700" dirty="0">
                <a:latin typeface="+mj-lt"/>
              </a:rPr>
              <a:t> as August 16th. </a:t>
            </a:r>
            <a:endParaRPr lang="fr-FR" altLang="fr-FR" sz="1900" dirty="0">
              <a:latin typeface="+mj-lt"/>
            </a:endParaRPr>
          </a:p>
          <a:p>
            <a:pPr marL="0" indent="0">
              <a:buNone/>
              <a:defRPr/>
            </a:pPr>
            <a:r>
              <a:rPr lang="fr-FR" altLang="fr-FR" sz="1900" b="1" dirty="0">
                <a:solidFill>
                  <a:srgbClr val="92D050"/>
                </a:solidFill>
                <a:latin typeface="+mj-lt"/>
              </a:rPr>
              <a:t>WARNING: </a:t>
            </a:r>
            <a:r>
              <a:rPr lang="en-US" sz="1900" b="1" dirty="0">
                <a:solidFill>
                  <a:srgbClr val="92D050"/>
                </a:solidFill>
                <a:latin typeface="+mj-lt"/>
              </a:rPr>
              <a:t>Each course can be evaluated twice per academic year ONLY if the mark obtained at the 1st evaluation is &lt; 10/20</a:t>
            </a:r>
          </a:p>
          <a:p>
            <a:pPr marL="0" indent="0">
              <a:buNone/>
              <a:defRPr/>
            </a:pPr>
            <a:endParaRPr lang="fr-FR" altLang="fr-FR" sz="1900" dirty="0">
              <a:latin typeface="+mj-lt"/>
            </a:endParaRPr>
          </a:p>
          <a:p>
            <a:pPr marL="0" indent="0" eaLnBrk="1" hangingPunct="1">
              <a:buNone/>
              <a:defRPr/>
            </a:pPr>
            <a:r>
              <a:rPr lang="fr-FR" altLang="fr-FR" sz="1900" b="1" dirty="0">
                <a:latin typeface="+mj-lt"/>
              </a:rPr>
              <a:t>Passing conditions </a:t>
            </a:r>
          </a:p>
          <a:p>
            <a:pPr marL="0" indent="0" eaLnBrk="1" hangingPunct="1">
              <a:buNone/>
              <a:defRPr/>
            </a:pPr>
            <a:r>
              <a:rPr lang="fr-FR" altLang="fr-FR" sz="1900" dirty="0">
                <a:latin typeface="+mj-lt"/>
              </a:rPr>
              <a:t>10/20 (on </a:t>
            </a:r>
            <a:r>
              <a:rPr lang="fr-FR" altLang="fr-FR" sz="1900" dirty="0" err="1">
                <a:latin typeface="+mj-lt"/>
              </a:rPr>
              <a:t>each</a:t>
            </a:r>
            <a:r>
              <a:rPr lang="fr-FR" altLang="fr-FR" sz="1900" dirty="0">
                <a:latin typeface="+mj-lt"/>
              </a:rPr>
              <a:t> single exam, not on </a:t>
            </a:r>
            <a:r>
              <a:rPr lang="fr-FR" altLang="fr-FR" sz="1900" dirty="0" err="1">
                <a:latin typeface="+mj-lt"/>
              </a:rPr>
              <a:t>average</a:t>
            </a:r>
            <a:r>
              <a:rPr lang="fr-FR" altLang="fr-FR" sz="1900" dirty="0">
                <a:latin typeface="+mj-lt"/>
              </a:rPr>
              <a:t>)</a:t>
            </a:r>
          </a:p>
          <a:p>
            <a:pPr marL="0" indent="0" eaLnBrk="1" hangingPunct="1">
              <a:buNone/>
              <a:defRPr/>
            </a:pPr>
            <a:r>
              <a:rPr lang="fr-FR" altLang="fr-FR" sz="1900" dirty="0">
                <a:latin typeface="+mj-lt"/>
              </a:rPr>
              <a:t>Read </a:t>
            </a:r>
            <a:r>
              <a:rPr lang="fr-FR" altLang="fr-FR" sz="1900" dirty="0" err="1">
                <a:latin typeface="+mj-lt"/>
              </a:rPr>
              <a:t>carefully</a:t>
            </a:r>
            <a:r>
              <a:rPr lang="fr-FR" altLang="fr-FR" sz="1900" dirty="0">
                <a:latin typeface="+mj-lt"/>
              </a:rPr>
              <a:t> the exam </a:t>
            </a:r>
            <a:r>
              <a:rPr lang="fr-FR" altLang="fr-FR" sz="1900" dirty="0" err="1">
                <a:latin typeface="+mj-lt"/>
              </a:rPr>
              <a:t>regulations</a:t>
            </a:r>
            <a:r>
              <a:rPr lang="fr-FR" altLang="fr-FR" sz="1900" dirty="0">
                <a:latin typeface="+mj-lt"/>
              </a:rPr>
              <a:t> (</a:t>
            </a:r>
            <a:r>
              <a:rPr lang="fr-FR" altLang="fr-FR" sz="1900" dirty="0">
                <a:latin typeface="+mj-lt"/>
                <a:hlinkClick r:id="rId2"/>
              </a:rPr>
              <a:t>RGEE</a:t>
            </a:r>
            <a:r>
              <a:rPr lang="fr-FR" altLang="fr-FR" sz="1900" dirty="0">
                <a:latin typeface="+mj-lt"/>
              </a:rPr>
              <a:t>)!</a:t>
            </a:r>
            <a:endParaRPr lang="fr-FR" altLang="fr-FR" sz="24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</a:endParaRPr>
          </a:p>
          <a:p>
            <a:pPr marL="0" indent="0" eaLnBrk="1" hangingPunct="1">
              <a:buNone/>
              <a:defRPr/>
            </a:pPr>
            <a:r>
              <a:rPr lang="fr-FR" altLang="fr-FR" sz="1900" b="1" dirty="0">
                <a:solidFill>
                  <a:srgbClr val="92D050"/>
                </a:solidFill>
                <a:latin typeface="+mj-lt"/>
              </a:rPr>
              <a:t>Check </a:t>
            </a:r>
            <a:r>
              <a:rPr lang="fr-FR" altLang="fr-FR" sz="1900" b="1" dirty="0" err="1">
                <a:solidFill>
                  <a:srgbClr val="92D050"/>
                </a:solidFill>
                <a:latin typeface="+mj-lt"/>
              </a:rPr>
              <a:t>rules</a:t>
            </a:r>
            <a:r>
              <a:rPr lang="fr-FR" altLang="fr-FR" sz="1900" b="1" dirty="0">
                <a:solidFill>
                  <a:srgbClr val="92D050"/>
                </a:solidFill>
                <a:latin typeface="+mj-lt"/>
              </a:rPr>
              <a:t> for international programmes (Double Degree / QEM)</a:t>
            </a:r>
            <a:endParaRPr lang="fr-FR" altLang="fr-FR" sz="2400" dirty="0">
              <a:solidFill>
                <a:srgbClr val="92D050"/>
              </a:solidFill>
              <a:latin typeface="Tahoma" pitchFamily="34" charset="0"/>
            </a:endParaRPr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1062182" y="879228"/>
            <a:ext cx="56388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sz="2800" b="1" dirty="0">
                <a:solidFill>
                  <a:srgbClr val="92D050"/>
                </a:solidFill>
                <a:latin typeface="+mj-lt"/>
              </a:rPr>
              <a:t>E</a:t>
            </a:r>
            <a:r>
              <a:rPr lang="fr-BE" altLang="fr-FR" sz="2800" b="1" dirty="0">
                <a:solidFill>
                  <a:srgbClr val="92D050"/>
                </a:solidFill>
                <a:latin typeface="+mj-lt"/>
              </a:rPr>
              <a:t>XAM REGULATIONS</a:t>
            </a:r>
            <a:endParaRPr lang="fr-FR" altLang="fr-FR" sz="2800" b="1" dirty="0">
              <a:solidFill>
                <a:srgbClr val="92D050"/>
              </a:solidFill>
              <a:latin typeface="+mj-lt"/>
            </a:endParaRPr>
          </a:p>
        </p:txBody>
      </p:sp>
      <p:pic>
        <p:nvPicPr>
          <p:cNvPr id="17412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 descr="Une image contenant texte, Police, logo, cercle&#10;&#10;Description générée automatiquement">
            <a:extLst>
              <a:ext uri="{FF2B5EF4-FFF2-40B4-BE49-F238E27FC236}">
                <a16:creationId xmlns:a16="http://schemas.microsoft.com/office/drawing/2014/main" id="{C4EAACD0-EDF5-2440-B46C-7CE8952FC3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7586" y="2161309"/>
            <a:ext cx="2946977" cy="294697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12AB290-AF86-66C2-5804-476E79BFF2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59" y="-66467"/>
            <a:ext cx="1720348" cy="90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182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2107170" y="1526829"/>
            <a:ext cx="675672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dirty="0">
                <a:solidFill>
                  <a:srgbClr val="92D050"/>
                </a:solidFill>
                <a:latin typeface="Tahoma" panose="020B0604030504040204" pitchFamily="34" charset="0"/>
              </a:rPr>
              <a:t>M</a:t>
            </a:r>
            <a:r>
              <a:rPr lang="fr-BE" altLang="fr-FR" dirty="0">
                <a:solidFill>
                  <a:srgbClr val="92D050"/>
                </a:solidFill>
                <a:latin typeface="Tahoma" panose="020B0604030504040204" pitchFamily="34" charset="0"/>
              </a:rPr>
              <a:t>ASTER THESIS PER PROGRAMME</a:t>
            </a:r>
            <a:endParaRPr lang="fr-FR" altLang="fr-FR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4362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CFC425-6C65-44D4-AD04-33C0D3DD7D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13" y="0"/>
            <a:ext cx="1582402" cy="835986"/>
          </a:xfrm>
          <a:prstGeom prst="rect">
            <a:avLst/>
          </a:prstGeom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BE4A715-ABE5-4F67-B81B-F63958EB2666}"/>
              </a:ext>
            </a:extLst>
          </p:cNvPr>
          <p:cNvSpPr txBox="1"/>
          <p:nvPr/>
        </p:nvSpPr>
        <p:spPr>
          <a:xfrm>
            <a:off x="2107170" y="2111604"/>
            <a:ext cx="953514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FR" b="1" dirty="0">
                <a:solidFill>
                  <a:srgbClr val="92D050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ECON2MA</a:t>
            </a:r>
          </a:p>
          <a:p>
            <a:r>
              <a:rPr lang="fr-FR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Year</a:t>
            </a:r>
            <a:r>
              <a:rPr lang="fr-FR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2: </a:t>
            </a:r>
            <a:r>
              <a:rPr lang="fr-FR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thesis</a:t>
            </a:r>
            <a:r>
              <a:rPr lang="fr-FR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fr-FR" dirty="0" err="1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submission</a:t>
            </a:r>
            <a:endParaRPr lang="fr-FR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FR" dirty="0"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fr-FR" dirty="0">
                <a:latin typeface="+mj-lt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https://www.uclouvain.be/en/faculties/espo/esl/thesis</a:t>
            </a:r>
            <a:r>
              <a:rPr lang="fr-FR" dirty="0"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endParaRPr lang="fr-FR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fr-BE" dirty="0"/>
          </a:p>
        </p:txBody>
      </p:sp>
      <p:pic>
        <p:nvPicPr>
          <p:cNvPr id="4" name="Image 3" descr="Une image contenant personne, Visage humain, habits, femme&#10;&#10;Description générée automatiquement">
            <a:extLst>
              <a:ext uri="{FF2B5EF4-FFF2-40B4-BE49-F238E27FC236}">
                <a16:creationId xmlns:a16="http://schemas.microsoft.com/office/drawing/2014/main" id="{4F517136-FDEE-8DCF-AA1E-D99C1F0330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3601" y="2439616"/>
            <a:ext cx="4345922" cy="288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0953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5"/>
          <p:cNvSpPr txBox="1">
            <a:spLocks noChangeArrowheads="1"/>
          </p:cNvSpPr>
          <p:nvPr/>
        </p:nvSpPr>
        <p:spPr bwMode="auto">
          <a:xfrm>
            <a:off x="681614" y="960603"/>
            <a:ext cx="800937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dirty="0">
                <a:solidFill>
                  <a:srgbClr val="92D050"/>
                </a:solidFill>
                <a:latin typeface="Tahoma" panose="020B0604030504040204" pitchFamily="34" charset="0"/>
              </a:rPr>
              <a:t>M</a:t>
            </a:r>
            <a:r>
              <a:rPr lang="fr-BE" altLang="fr-FR" dirty="0">
                <a:solidFill>
                  <a:srgbClr val="92D050"/>
                </a:solidFill>
                <a:latin typeface="Tahoma" panose="020B0604030504040204" pitchFamily="34" charset="0"/>
              </a:rPr>
              <a:t>ASTER THESIS: The </a:t>
            </a:r>
            <a:r>
              <a:rPr lang="fr-BE" altLang="fr-FR" dirty="0" err="1">
                <a:solidFill>
                  <a:srgbClr val="92D050"/>
                </a:solidFill>
                <a:latin typeface="Tahoma" panose="020B0604030504040204" pitchFamily="34" charset="0"/>
              </a:rPr>
              <a:t>writing</a:t>
            </a:r>
            <a:r>
              <a:rPr lang="fr-BE" altLang="fr-FR" dirty="0">
                <a:solidFill>
                  <a:srgbClr val="92D050"/>
                </a:solidFill>
                <a:latin typeface="Tahoma" panose="020B0604030504040204" pitchFamily="34" charset="0"/>
              </a:rPr>
              <a:t> process?</a:t>
            </a:r>
            <a:endParaRPr lang="fr-FR" altLang="fr-FR" dirty="0">
              <a:solidFill>
                <a:srgbClr val="92D050"/>
              </a:solidFill>
              <a:latin typeface="Tahoma" panose="020B0604030504040204" pitchFamily="34" charset="0"/>
            </a:endParaRPr>
          </a:p>
        </p:txBody>
      </p:sp>
      <p:pic>
        <p:nvPicPr>
          <p:cNvPr id="16387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8" name="Espace réservé du texte 1"/>
          <p:cNvSpPr txBox="1">
            <a:spLocks/>
          </p:cNvSpPr>
          <p:nvPr/>
        </p:nvSpPr>
        <p:spPr bwMode="auto">
          <a:xfrm>
            <a:off x="681615" y="1384588"/>
            <a:ext cx="8501062" cy="490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fr-BE" altLang="fr-FR" sz="1900" dirty="0">
              <a:solidFill>
                <a:schemeClr val="tx1">
                  <a:lumMod val="65000"/>
                  <a:lumOff val="35000"/>
                </a:schemeClr>
              </a:solidFill>
              <a:latin typeface="Tahoma" pitchFamily="34" charset="0"/>
              <a:cs typeface="+mn-cs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fr-FR" sz="2800" b="1" dirty="0">
                <a:solidFill>
                  <a:srgbClr val="92D050"/>
                </a:solidFill>
                <a:latin typeface="+mj-lt"/>
                <a:cs typeface="+mn-cs"/>
              </a:rPr>
              <a:t>Please attend the sessions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fr-FR" sz="1800" b="1" i="1" dirty="0">
                <a:solidFill>
                  <a:srgbClr val="92D050"/>
                </a:solidFill>
                <a:latin typeface="+mj-lt"/>
                <a:cs typeface="+mn-cs"/>
              </a:rPr>
              <a:t>How to write a master thesis PART I (in November) and PART II (march)</a:t>
            </a:r>
          </a:p>
          <a:p>
            <a:pPr eaLnBrk="1" hangingPunct="1">
              <a:spcBef>
                <a:spcPct val="0"/>
              </a:spcBef>
              <a:buNone/>
            </a:pPr>
            <a:endParaRPr lang="en-US" altLang="fr-FR" sz="1800" b="1" dirty="0">
              <a:solidFill>
                <a:srgbClr val="92D050"/>
              </a:solidFill>
              <a:latin typeface="+mj-lt"/>
              <a:cs typeface="+mn-cs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fr-FR" sz="1800" dirty="0">
                <a:latin typeface="+mj-lt"/>
                <a:cs typeface="+mn-cs"/>
              </a:rPr>
              <a:t>A master thesis is intended as an original work of research</a:t>
            </a:r>
            <a:br>
              <a:rPr lang="en-US" altLang="fr-FR" sz="1800" dirty="0">
                <a:latin typeface="+mj-lt"/>
                <a:cs typeface="+mn-cs"/>
              </a:rPr>
            </a:br>
            <a:endParaRPr lang="en-US" altLang="fr-FR" sz="1800" dirty="0">
              <a:latin typeface="+mj-lt"/>
              <a:cs typeface="+mn-cs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fr-FR" sz="1800" dirty="0">
                <a:latin typeface="+mj-lt"/>
                <a:cs typeface="+mn-cs"/>
              </a:rPr>
              <a:t>The work must contain a scientific approach and the goal is to provide a rigorous analysis of an economic problem.</a:t>
            </a:r>
            <a:br>
              <a:rPr lang="en-US" altLang="fr-FR" sz="1800" dirty="0">
                <a:latin typeface="+mj-lt"/>
                <a:cs typeface="+mn-cs"/>
              </a:rPr>
            </a:br>
            <a:endParaRPr lang="en-US" altLang="fr-FR" sz="1800" dirty="0">
              <a:latin typeface="+mj-lt"/>
              <a:cs typeface="+mn-cs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US" altLang="fr-FR" sz="1800" dirty="0">
                <a:latin typeface="+mj-lt"/>
                <a:cs typeface="+mn-cs"/>
              </a:rPr>
              <a:t>The work should contain: </a:t>
            </a:r>
          </a:p>
          <a:p>
            <a:pPr eaLnBrk="1" hangingPunct="1"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fr-FR" sz="1800" dirty="0">
                <a:latin typeface="+mj-lt"/>
                <a:cs typeface="+mn-cs"/>
              </a:rPr>
              <a:t> the motivation</a:t>
            </a:r>
          </a:p>
          <a:p>
            <a:pPr eaLnBrk="1" hangingPunct="1"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fr-FR" sz="1800" dirty="0">
                <a:latin typeface="+mj-lt"/>
                <a:cs typeface="+mn-cs"/>
              </a:rPr>
              <a:t> the literature review on the related topic</a:t>
            </a:r>
          </a:p>
          <a:p>
            <a:pPr eaLnBrk="1" hangingPunct="1"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fr-FR" sz="1800" dirty="0">
                <a:latin typeface="+mj-lt"/>
                <a:cs typeface="+mn-cs"/>
              </a:rPr>
              <a:t> a theoretical or empirical analysis of the problem studied</a:t>
            </a:r>
          </a:p>
          <a:p>
            <a:pPr eaLnBrk="1" hangingPunct="1">
              <a:spcBef>
                <a:spcPct val="0"/>
              </a:spcBef>
              <a:buFont typeface="Times New Roman" panose="02020603050405020304" pitchFamily="18" charset="0"/>
              <a:buAutoNum type="arabicPeriod"/>
            </a:pPr>
            <a:r>
              <a:rPr lang="en-US" altLang="fr-FR" sz="1800" dirty="0">
                <a:latin typeface="+mj-lt"/>
                <a:cs typeface="+mn-cs"/>
              </a:rPr>
              <a:t> the presentation of the results with regards to the research question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FR" altLang="fr-F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fr-BE" altLang="fr-FR" sz="2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404696C-24BF-4F34-9B1A-6EAD9AA176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6915"/>
            <a:ext cx="1582402" cy="835986"/>
          </a:xfrm>
          <a:prstGeom prst="rect">
            <a:avLst/>
          </a:prstGeom>
        </p:spPr>
      </p:pic>
      <p:pic>
        <p:nvPicPr>
          <p:cNvPr id="3" name="Image 2" descr="Une image contenant ordinateur, ordinateur portable, personne, Netbook&#10;&#10;Description générée automatiquement">
            <a:extLst>
              <a:ext uri="{FF2B5EF4-FFF2-40B4-BE49-F238E27FC236}">
                <a16:creationId xmlns:a16="http://schemas.microsoft.com/office/drawing/2014/main" id="{DD42997B-3525-51FE-39C3-84E10C20BF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0645" y="3796411"/>
            <a:ext cx="4026378" cy="2919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5671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5"/>
          <p:cNvSpPr txBox="1">
            <a:spLocks noChangeArrowheads="1"/>
          </p:cNvSpPr>
          <p:nvPr/>
        </p:nvSpPr>
        <p:spPr bwMode="auto">
          <a:xfrm>
            <a:off x="706967" y="763602"/>
            <a:ext cx="641528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b="1" dirty="0">
                <a:solidFill>
                  <a:srgbClr val="92D050"/>
                </a:solidFill>
                <a:latin typeface="+mj-lt"/>
              </a:rPr>
              <a:t>M</a:t>
            </a:r>
            <a:r>
              <a:rPr lang="fr-BE" altLang="fr-FR" b="1" dirty="0">
                <a:solidFill>
                  <a:srgbClr val="92D050"/>
                </a:solidFill>
                <a:latin typeface="+mj-lt"/>
              </a:rPr>
              <a:t>ASTER THESIS: The Schedule</a:t>
            </a:r>
            <a:endParaRPr lang="fr-FR" altLang="fr-FR" b="1" dirty="0">
              <a:solidFill>
                <a:srgbClr val="92D050"/>
              </a:solidFill>
              <a:latin typeface="+mj-lt"/>
            </a:endParaRPr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3773963"/>
              </p:ext>
            </p:extLst>
          </p:nvPr>
        </p:nvGraphicFramePr>
        <p:xfrm>
          <a:off x="873830" y="1432886"/>
          <a:ext cx="8424862" cy="5248003"/>
        </p:xfrm>
        <a:graphic>
          <a:graphicData uri="http://schemas.openxmlformats.org/drawingml/2006/table">
            <a:tbl>
              <a:tblPr/>
              <a:tblGrid>
                <a:gridCol w="8941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82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824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5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cs typeface="Tahoma"/>
                        </a:rPr>
                        <a:t>Task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cs typeface="Tahoma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cs typeface="Tahoma"/>
                        </a:rPr>
                        <a:t>Agenda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cs typeface="Tahoma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239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1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b="1" i="0" dirty="0">
                          <a:solidFill>
                            <a:srgbClr val="339933"/>
                          </a:solidFill>
                          <a:effectLst/>
                          <a:latin typeface="Calibri"/>
                          <a:cs typeface="Tahoma"/>
                        </a:rPr>
                        <a:t> </a:t>
                      </a:r>
                      <a:endParaRPr lang="fr-BE" sz="900" b="1" i="1" dirty="0">
                        <a:solidFill>
                          <a:srgbClr val="339933"/>
                        </a:solidFill>
                        <a:effectLst/>
                        <a:latin typeface="Times New Roman"/>
                        <a:cs typeface="Tahoma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Give a look at the research interests of ESL and UNamur professors </a:t>
                      </a: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September – October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274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2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Thesis Forum </a:t>
                      </a:r>
                    </a:p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Presentation of the research field of each ESL/ESN professor 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indent="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285750" indent="-285750" algn="l" defTabSz="914400" rtl="0" eaLnBrk="1" latinLnBrk="0" hangingPunct="1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Personal discussions with professors 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BE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November 3rd to November 13th (online sessions)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4686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3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On-line submission of the Thesis Request </a:t>
                      </a:r>
                    </a:p>
                    <a:p>
                      <a:endParaRPr lang="en-US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1-year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programmes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* - from November 23 to December 11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br>
                        <a:rPr lang="en-US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2-year </a:t>
                      </a:r>
                      <a:r>
                        <a:rPr lang="en-US" sz="1400" b="1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programmes</a:t>
                      </a:r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** - from November 23 to March 26th (year 1)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BE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*1-year programmes: ECON2MA (direct </a:t>
                      </a:r>
                      <a:r>
                        <a:rPr lang="fr-BE" sz="1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access</a:t>
                      </a:r>
                      <a:r>
                        <a:rPr lang="fr-BE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), ECON2M1, ETRI2MA, Double Degree and QEM programmes  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fr-BE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** 2-year programmes: ECON2MS/G, ECON2MA (2 </a:t>
                      </a:r>
                      <a:r>
                        <a:rPr lang="fr-BE" sz="1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years</a:t>
                      </a:r>
                      <a:r>
                        <a:rPr lang="fr-BE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13" marR="408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14362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C0CFC425-6C65-44D4-AD04-33C0D3DD7D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4234" y="-72384"/>
            <a:ext cx="1582402" cy="835986"/>
          </a:xfrm>
          <a:prstGeom prst="rect">
            <a:avLst/>
          </a:prstGeom>
        </p:spPr>
      </p:pic>
      <p:pic>
        <p:nvPicPr>
          <p:cNvPr id="3" name="Image 2" descr="Une image contenant conception, illustration&#10;&#10;Description générée automatiquement">
            <a:extLst>
              <a:ext uri="{FF2B5EF4-FFF2-40B4-BE49-F238E27FC236}">
                <a16:creationId xmlns:a16="http://schemas.microsoft.com/office/drawing/2014/main" id="{EAAF9E90-EBAE-7730-C4BD-59B3602BD9A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855" y="2255982"/>
            <a:ext cx="2410689" cy="2410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5416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au 1"/>
          <p:cNvGraphicFramePr>
            <a:graphicFrameLocks noGrp="1"/>
          </p:cNvGraphicFramePr>
          <p:nvPr/>
        </p:nvGraphicFramePr>
        <p:xfrm>
          <a:off x="1385370" y="1737817"/>
          <a:ext cx="7583487" cy="4767982"/>
        </p:xfrm>
        <a:graphic>
          <a:graphicData uri="http://schemas.openxmlformats.org/drawingml/2006/table">
            <a:tbl>
              <a:tblPr/>
              <a:tblGrid>
                <a:gridCol w="8750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45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38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427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4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Approval of the topics and designation of the readers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1-year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programmes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by the end of February</a:t>
                      </a:r>
                      <a:b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2-year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programmes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:</a:t>
                      </a:r>
                    </a:p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By the end of April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239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5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Writing of the thesis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WARNING: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an intermediate report must be submitted to the thesis Supervisor (by email) </a:t>
                      </a:r>
                      <a:endParaRPr lang="fr-BE" sz="1400" kern="1200" dirty="0">
                        <a:solidFill>
                          <a:srgbClr val="FF0000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February – June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Interim report:</a:t>
                      </a:r>
                    </a:p>
                    <a:p>
                      <a:r>
                        <a:rPr lang="en-US" sz="1400" kern="1200" dirty="0">
                          <a:solidFill>
                            <a:srgbClr val="FF0000"/>
                          </a:solidFill>
                          <a:latin typeface="+mj-lt"/>
                          <a:ea typeface="+mn-ea"/>
                          <a:cs typeface="+mn-cs"/>
                        </a:rPr>
                        <a:t>BEFORE March 3rd / April 28th  of the year of the thesis defense.</a:t>
                      </a:r>
                      <a:b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endParaRPr lang="en-US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For the 2-year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programmes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and QEM students: submission by March 3rd </a:t>
                      </a:r>
                    </a:p>
                    <a:p>
                      <a:endParaRPr lang="en-US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For the 1-year </a:t>
                      </a:r>
                      <a:r>
                        <a:rPr lang="en-US" sz="1400" kern="1200" dirty="0" err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programmes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: submission by April 28th </a:t>
                      </a: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23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6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Submission of the thesis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 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Before the official opening of the exam session: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either in June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"/>
                        <a:tabLst>
                          <a:tab pos="457200" algn="l"/>
                        </a:tabLs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or in September</a:t>
                      </a: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616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Step 7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Oral defence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fr-BE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Either in the June session (only in June for QEM students and Maastricht DD)</a:t>
                      </a:r>
                      <a:b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Or in the September session </a:t>
                      </a:r>
                      <a:endParaRPr lang="en-GB" sz="1400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40825" marR="408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/>
        </p:nvGraphicFramePr>
        <p:xfrm>
          <a:off x="1385371" y="1279855"/>
          <a:ext cx="7583486" cy="444500"/>
        </p:xfrm>
        <a:graphic>
          <a:graphicData uri="http://schemas.openxmlformats.org/drawingml/2006/table">
            <a:tbl>
              <a:tblPr/>
              <a:tblGrid>
                <a:gridCol w="8642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54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63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45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0070C0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cs typeface="Tahoma"/>
                        </a:rPr>
                        <a:t>Task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cs typeface="Tahoma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3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ea typeface="Times New Roman"/>
                          <a:cs typeface="Tahoma"/>
                        </a:rPr>
                        <a:t> </a:t>
                      </a:r>
                      <a:endParaRPr lang="fr-BE" sz="1100" dirty="0">
                        <a:solidFill>
                          <a:srgbClr val="339933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rgbClr val="339933"/>
                          </a:solidFill>
                          <a:effectLst/>
                          <a:latin typeface="Calibri"/>
                          <a:cs typeface="Tahoma"/>
                        </a:rPr>
                        <a:t>Agenda</a:t>
                      </a:r>
                      <a:endParaRPr lang="fr-BE" sz="1600" b="1" dirty="0">
                        <a:solidFill>
                          <a:srgbClr val="339933"/>
                        </a:solidFill>
                        <a:effectLst/>
                        <a:latin typeface="Times New Roman"/>
                        <a:cs typeface="Tahoma"/>
                      </a:endParaRP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5395" name="Picture 6" descr="Z:\Logo\jpeg rvb, cmjn, noir\ESL logo - ve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212A8CF-7246-4C92-A8D8-ECFBB27AAF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413" y="-31473"/>
            <a:ext cx="1582402" cy="835986"/>
          </a:xfrm>
          <a:prstGeom prst="rect">
            <a:avLst/>
          </a:prstGeom>
        </p:spPr>
      </p:pic>
      <p:pic>
        <p:nvPicPr>
          <p:cNvPr id="3" name="Image 2" descr="Une image contenant conception, illustration&#10;&#10;Description générée automatiquement">
            <a:extLst>
              <a:ext uri="{FF2B5EF4-FFF2-40B4-BE49-F238E27FC236}">
                <a16:creationId xmlns:a16="http://schemas.microsoft.com/office/drawing/2014/main" id="{495FD6A3-EAEE-00F1-4842-B8191D62E8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855" y="2255982"/>
            <a:ext cx="2410689" cy="2410689"/>
          </a:xfrm>
          <a:prstGeom prst="rect">
            <a:avLst/>
          </a:prstGeom>
        </p:spPr>
      </p:pic>
      <p:sp>
        <p:nvSpPr>
          <p:cNvPr id="4" name="Text Box 5">
            <a:extLst>
              <a:ext uri="{FF2B5EF4-FFF2-40B4-BE49-F238E27FC236}">
                <a16:creationId xmlns:a16="http://schemas.microsoft.com/office/drawing/2014/main" id="{2605F4AB-E811-0DDF-F878-D49A3F1042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2252" y="631000"/>
            <a:ext cx="6415286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fr-FR" altLang="fr-FR" b="1" dirty="0">
                <a:solidFill>
                  <a:srgbClr val="92D050"/>
                </a:solidFill>
                <a:latin typeface="+mj-lt"/>
              </a:rPr>
              <a:t>M</a:t>
            </a:r>
            <a:r>
              <a:rPr lang="fr-BE" altLang="fr-FR" b="1" dirty="0">
                <a:solidFill>
                  <a:srgbClr val="92D050"/>
                </a:solidFill>
                <a:latin typeface="+mj-lt"/>
              </a:rPr>
              <a:t>ASTER THESIS: The Schedule</a:t>
            </a:r>
            <a:endParaRPr lang="fr-FR" altLang="fr-FR" b="1" dirty="0">
              <a:solidFill>
                <a:srgbClr val="92D05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109901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1703512" y="1255426"/>
            <a:ext cx="9144000" cy="656600"/>
          </a:xfrm>
          <a:prstGeom prst="rect">
            <a:avLst/>
          </a:prstGeom>
          <a:solidFill>
            <a:srgbClr val="A7C96B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A7C96B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337382" y="1295681"/>
            <a:ext cx="3902101" cy="6566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fr-FR" sz="3200" dirty="0">
                <a:solidFill>
                  <a:schemeClr val="bg1"/>
                </a:solidFill>
                <a:latin typeface="Montserrat Semi Bold"/>
                <a:cs typeface="Montserrat Semi Bold"/>
                <a:hlinkClick r:id="rId2"/>
              </a:rPr>
              <a:t>uclouvain.be/</a:t>
            </a:r>
            <a:r>
              <a:rPr lang="fr-FR" sz="3200" dirty="0" err="1">
                <a:solidFill>
                  <a:schemeClr val="bg1"/>
                </a:solidFill>
                <a:latin typeface="Montserrat Semi Bold"/>
                <a:cs typeface="Montserrat Semi Bold"/>
                <a:hlinkClick r:id="rId2"/>
              </a:rPr>
              <a:t>esl</a:t>
            </a:r>
            <a:r>
              <a:rPr lang="fr-FR" sz="3200" dirty="0">
                <a:solidFill>
                  <a:schemeClr val="bg1"/>
                </a:solidFill>
                <a:latin typeface="Montserrat Semi Bold"/>
                <a:cs typeface="Montserrat Semi Bold"/>
              </a:rPr>
              <a:t>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064000" y="510932"/>
            <a:ext cx="5158154" cy="1261884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fr-FR" sz="3000" spc="-100" dirty="0">
                <a:solidFill>
                  <a:schemeClr val="bg1"/>
                </a:solidFill>
                <a:latin typeface="Montserrat Light"/>
                <a:cs typeface="Montserrat Light"/>
              </a:rPr>
              <a:t>En savoir plus….</a:t>
            </a:r>
            <a:endParaRPr lang="fr-FR" sz="5000" spc="-100" dirty="0">
              <a:solidFill>
                <a:schemeClr val="bg1"/>
              </a:solidFill>
              <a:latin typeface="Montserrat Semi Bold"/>
              <a:cs typeface="Montserrat Semi Bold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1703512" y="2519008"/>
            <a:ext cx="5267740" cy="3529132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r>
              <a:rPr lang="fr-FR" sz="2000" dirty="0">
                <a:solidFill>
                  <a:srgbClr val="74AF27"/>
                </a:solidFill>
                <a:latin typeface="Montserrat Light"/>
                <a:cs typeface="Montserrat Light"/>
              </a:rPr>
              <a:t>Contact </a:t>
            </a:r>
            <a:r>
              <a:rPr lang="fr-FR" sz="2000" dirty="0" err="1">
                <a:solidFill>
                  <a:srgbClr val="74AF27"/>
                </a:solidFill>
                <a:latin typeface="Montserrat Light"/>
                <a:cs typeface="Montserrat Light"/>
              </a:rPr>
              <a:t>persons</a:t>
            </a:r>
            <a:r>
              <a:rPr lang="fr-FR" sz="2000" dirty="0">
                <a:solidFill>
                  <a:srgbClr val="74AF27"/>
                </a:solidFill>
                <a:latin typeface="Montserrat Light"/>
                <a:cs typeface="Montserrat Light"/>
              </a:rPr>
              <a:t>:</a:t>
            </a: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  <a:cs typeface="Montserrat Light"/>
              </a:rPr>
              <a:t>Laetitia Dablemont</a:t>
            </a:r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</a:rPr>
              <a:t>– School Manager - ESL- D.008 </a:t>
            </a:r>
          </a:p>
          <a:p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  <a:hlinkClick r:id="rId3"/>
              </a:rPr>
              <a:t>Laetitia.dablemont@uclouvain.be</a:t>
            </a:r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</a:rPr>
              <a:t> </a:t>
            </a:r>
          </a:p>
          <a:p>
            <a:endParaRPr lang="fr-FR" sz="1400" dirty="0">
              <a:solidFill>
                <a:srgbClr val="002060"/>
              </a:solidFill>
              <a:latin typeface="Montserrat Light"/>
              <a:cs typeface="Montserrat Light"/>
            </a:endParaRP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  <a:cs typeface="Montserrat Light"/>
              </a:rPr>
              <a:t>Catherine Maréchal</a:t>
            </a:r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</a:rPr>
              <a:t>– International office – D.010</a:t>
            </a:r>
            <a:b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</a:rPr>
            </a:br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  <a:hlinkClick r:id="rId4"/>
              </a:rPr>
              <a:t>catherine.marechal@uclouvain.be</a:t>
            </a:r>
            <a:r>
              <a:rPr lang="fr-FR" sz="1400" dirty="0">
                <a:solidFill>
                  <a:srgbClr val="002060"/>
                </a:solidFill>
                <a:latin typeface="Montserrat Light"/>
                <a:cs typeface="Montserrat Light"/>
              </a:rPr>
              <a:t>  </a:t>
            </a:r>
          </a:p>
          <a:p>
            <a:endParaRPr lang="fr-FR" sz="1400" dirty="0">
              <a:solidFill>
                <a:srgbClr val="002060"/>
              </a:solidFill>
              <a:latin typeface="Montserrat Light"/>
              <a:cs typeface="Montserrat Light"/>
            </a:endParaRP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Julie Porreweck– </a:t>
            </a:r>
            <a:r>
              <a:rPr lang="fr-FR" sz="1400" b="1" dirty="0" err="1">
                <a:solidFill>
                  <a:srgbClr val="002060"/>
                </a:solidFill>
                <a:latin typeface="Montserrat Light"/>
              </a:rPr>
              <a:t>Student</a:t>
            </a:r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 Office– D.018</a:t>
            </a: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  <a:hlinkClick r:id="rId5"/>
              </a:rPr>
              <a:t>Julie.porreweck@uclouvain.be</a:t>
            </a:r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 </a:t>
            </a:r>
          </a:p>
          <a:p>
            <a:endParaRPr lang="fr-FR" sz="1400" dirty="0">
              <a:solidFill>
                <a:srgbClr val="74AF27"/>
              </a:solidFill>
              <a:latin typeface="Montserrat Light"/>
              <a:cs typeface="Montserrat Semi Bold"/>
            </a:endParaRP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Marine Bernard– Schedule </a:t>
            </a:r>
            <a:r>
              <a:rPr lang="fr-FR" sz="1400" b="1" dirty="0" err="1">
                <a:solidFill>
                  <a:srgbClr val="002060"/>
                </a:solidFill>
                <a:latin typeface="Montserrat Light"/>
              </a:rPr>
              <a:t>Coordinator</a:t>
            </a:r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 – D.006</a:t>
            </a:r>
          </a:p>
          <a:p>
            <a:r>
              <a:rPr lang="fr-FR" sz="1400" b="1" dirty="0" err="1">
                <a:solidFill>
                  <a:srgbClr val="002060"/>
                </a:solidFill>
                <a:latin typeface="Montserrat Light"/>
                <a:hlinkClick r:id="rId6"/>
              </a:rPr>
              <a:t>Marine.bernard@</a:t>
            </a:r>
            <a:r>
              <a:rPr lang="fr-FR" sz="1400" b="1" err="1">
                <a:solidFill>
                  <a:srgbClr val="002060"/>
                </a:solidFill>
                <a:latin typeface="Montserrat Light"/>
                <a:hlinkClick r:id="rId6"/>
              </a:rPr>
              <a:t>uclouvain</a:t>
            </a:r>
            <a:r>
              <a:rPr lang="fr-FR" sz="1400" b="1">
                <a:solidFill>
                  <a:srgbClr val="002060"/>
                </a:solidFill>
                <a:latin typeface="Montserrat Light"/>
                <a:hlinkClick r:id="rId6"/>
              </a:rPr>
              <a:t>.be</a:t>
            </a:r>
            <a:r>
              <a:rPr lang="fr-FR" sz="1400" b="1">
                <a:solidFill>
                  <a:srgbClr val="002060"/>
                </a:solidFill>
                <a:latin typeface="Montserrat Light"/>
              </a:rPr>
              <a:t> </a:t>
            </a:r>
            <a:endParaRPr lang="fr-FR" sz="1400" b="1" dirty="0">
              <a:solidFill>
                <a:srgbClr val="002060"/>
              </a:solidFill>
              <a:latin typeface="Montserrat Light"/>
            </a:endParaRPr>
          </a:p>
          <a:p>
            <a:endParaRPr lang="fr-FR" sz="1400" b="1" dirty="0">
              <a:solidFill>
                <a:srgbClr val="002060"/>
              </a:solidFill>
              <a:latin typeface="Montserrat Light"/>
            </a:endParaRPr>
          </a:p>
          <a:p>
            <a:r>
              <a:rPr lang="fr-FR" sz="1400" b="1" dirty="0" err="1">
                <a:solidFill>
                  <a:srgbClr val="002060"/>
                </a:solidFill>
                <a:latin typeface="Montserrat Light"/>
              </a:rPr>
              <a:t>UNamur</a:t>
            </a:r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: Nathan J’Espère</a:t>
            </a:r>
          </a:p>
          <a:p>
            <a:r>
              <a:rPr lang="fr-FR" sz="1400" b="1" dirty="0">
                <a:solidFill>
                  <a:srgbClr val="002060"/>
                </a:solidFill>
                <a:latin typeface="Montserrat Light"/>
                <a:hlinkClick r:id="rId7"/>
              </a:rPr>
              <a:t>Nathan.jespere@unamur.be</a:t>
            </a:r>
            <a:r>
              <a:rPr lang="fr-FR" sz="1400" b="1" dirty="0">
                <a:solidFill>
                  <a:srgbClr val="002060"/>
                </a:solidFill>
                <a:latin typeface="Montserrat Light"/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703512" y="44624"/>
            <a:ext cx="7848424" cy="1268800"/>
          </a:xfrm>
          <a:prstGeom prst="rect">
            <a:avLst/>
          </a:prstGeom>
        </p:spPr>
        <p:txBody>
          <a:bodyPr wrap="square" lIns="0" tIns="0" rIns="0" bIns="0">
            <a:noAutofit/>
          </a:bodyPr>
          <a:lstStyle/>
          <a:p>
            <a:endParaRPr lang="fr-FR" sz="4000" spc="-100" dirty="0">
              <a:solidFill>
                <a:schemeClr val="bg1"/>
              </a:solidFill>
              <a:latin typeface="Montserrat Semi Bold"/>
              <a:cs typeface="Montserrat Semi Bold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98AFCE38-D939-A8FB-57D2-6B10C71AACDC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r="24701" b="39167"/>
          <a:stretch/>
        </p:blipFill>
        <p:spPr>
          <a:xfrm>
            <a:off x="7222154" y="2762376"/>
            <a:ext cx="4803624" cy="2910589"/>
          </a:xfrm>
          <a:prstGeom prst="rect">
            <a:avLst/>
          </a:prstGeom>
        </p:spPr>
      </p:pic>
      <p:pic>
        <p:nvPicPr>
          <p:cNvPr id="3" name="Picture 6" descr="Z:\Logo\jpeg rvb, cmjn, noir\ESL logo - vert.jpg">
            <a:extLst>
              <a:ext uri="{FF2B5EF4-FFF2-40B4-BE49-F238E27FC236}">
                <a16:creationId xmlns:a16="http://schemas.microsoft.com/office/drawing/2014/main" id="{E40D0CBF-93E8-ABFF-CDDC-19C762855F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0989" y="20638"/>
            <a:ext cx="2771775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5701760-2B6F-71CC-56E5-D3B4F3D6DA4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59" y="-66467"/>
            <a:ext cx="1720348" cy="908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2882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2069</TotalTime>
  <Words>2078</Words>
  <Application>Microsoft Office PowerPoint</Application>
  <PresentationFormat>Grand écran</PresentationFormat>
  <Paragraphs>480</Paragraphs>
  <Slides>25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34" baseType="lpstr">
      <vt:lpstr>Arial</vt:lpstr>
      <vt:lpstr>Calibri</vt:lpstr>
      <vt:lpstr>Calibri Light</vt:lpstr>
      <vt:lpstr>Montserrat Light</vt:lpstr>
      <vt:lpstr>Montserrat Semi Bold</vt:lpstr>
      <vt:lpstr>Tahoma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Géraldine Carette</dc:creator>
  <cp:lastModifiedBy>Laetitia Dablemont</cp:lastModifiedBy>
  <cp:revision>39</cp:revision>
  <dcterms:created xsi:type="dcterms:W3CDTF">2023-09-08T14:42:08Z</dcterms:created>
  <dcterms:modified xsi:type="dcterms:W3CDTF">2026-09-02T05:44:26Z</dcterms:modified>
</cp:coreProperties>
</file>