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59" r:id="rId2"/>
    <p:sldId id="460" r:id="rId3"/>
    <p:sldId id="466" r:id="rId4"/>
    <p:sldId id="465" r:id="rId5"/>
    <p:sldId id="430" r:id="rId6"/>
    <p:sldId id="431" r:id="rId7"/>
    <p:sldId id="432" r:id="rId8"/>
    <p:sldId id="433" r:id="rId9"/>
    <p:sldId id="434" r:id="rId10"/>
    <p:sldId id="436" r:id="rId11"/>
    <p:sldId id="437" r:id="rId12"/>
    <p:sldId id="438" r:id="rId13"/>
    <p:sldId id="461" r:id="rId14"/>
    <p:sldId id="448" r:id="rId15"/>
    <p:sldId id="445" r:id="rId16"/>
    <p:sldId id="469" r:id="rId17"/>
    <p:sldId id="446" r:id="rId18"/>
    <p:sldId id="470" r:id="rId19"/>
    <p:sldId id="447" r:id="rId20"/>
    <p:sldId id="471" r:id="rId21"/>
    <p:sldId id="440" r:id="rId22"/>
    <p:sldId id="456" r:id="rId23"/>
    <p:sldId id="462" r:id="rId24"/>
    <p:sldId id="443" r:id="rId25"/>
    <p:sldId id="449" r:id="rId26"/>
    <p:sldId id="450" r:id="rId27"/>
    <p:sldId id="451" r:id="rId28"/>
    <p:sldId id="452" r:id="rId29"/>
    <p:sldId id="453" r:id="rId30"/>
    <p:sldId id="472" r:id="rId31"/>
    <p:sldId id="473" r:id="rId32"/>
    <p:sldId id="454" r:id="rId33"/>
    <p:sldId id="455" r:id="rId34"/>
    <p:sldId id="295" r:id="rId35"/>
    <p:sldId id="298" r:id="rId36"/>
    <p:sldId id="302" r:id="rId37"/>
    <p:sldId id="300" r:id="rId38"/>
    <p:sldId id="301" r:id="rId39"/>
    <p:sldId id="463" r:id="rId40"/>
    <p:sldId id="468" r:id="rId4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sites.uclouvain.be/sgsi-apps/allcompte/prod/index.php?main=depart&amp;stvl=fr" TargetMode="External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hyperlink" Target="https://uclouvain.be/prog-2026-etri2m-programme" TargetMode="External"/><Relationship Id="rId2" Type="http://schemas.openxmlformats.org/officeDocument/2006/relationships/hyperlink" Target="https://uclouvain.be/en-prog-2026-econ2m-programme" TargetMode="External"/><Relationship Id="rId1" Type="http://schemas.openxmlformats.org/officeDocument/2006/relationships/hyperlink" Target="https://uclouvain.be/prog-2025-econ2m1-programme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sites.uclouvain.be/sgsi-apps/allcompte/prod/index.php?main=depart&amp;stvl=fr" TargetMode="External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hyperlink" Target="https://uclouvain.be/prog-2026-etri2m-programme" TargetMode="External"/><Relationship Id="rId2" Type="http://schemas.openxmlformats.org/officeDocument/2006/relationships/hyperlink" Target="https://uclouvain.be/en-prog-2026-econ2m-programme" TargetMode="External"/><Relationship Id="rId1" Type="http://schemas.openxmlformats.org/officeDocument/2006/relationships/hyperlink" Target="https://uclouvain.be/prog-2025-econ2m1-programm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/>
      <dgm:spPr/>
      <dgm:t>
        <a:bodyPr/>
        <a:lstStyle/>
        <a:p>
          <a:r>
            <a:rPr lang="en-US"/>
            <a:t>Registration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1D3A3979-9BD7-4CCC-9588-0EEE61022DD1}">
      <dgm:prSet/>
      <dgm:spPr/>
      <dgm:t>
        <a:bodyPr/>
        <a:lstStyle/>
        <a:p>
          <a:r>
            <a:rPr lang="en-US"/>
            <a:t>Global User Account</a:t>
          </a:r>
        </a:p>
      </dgm:t>
    </dgm:pt>
    <dgm:pt modelId="{9A2D05E3-8843-42F1-99BA-0115B3E4FB55}" type="parTrans" cxnId="{A863B265-74C4-4F55-B270-3A9232223D31}">
      <dgm:prSet/>
      <dgm:spPr/>
      <dgm:t>
        <a:bodyPr/>
        <a:lstStyle/>
        <a:p>
          <a:endParaRPr lang="fr-BE"/>
        </a:p>
      </dgm:t>
    </dgm:pt>
    <dgm:pt modelId="{36CC2AA1-D480-46E5-BFCF-0F9B9EC6D211}" type="sibTrans" cxnId="{A863B265-74C4-4F55-B270-3A9232223D31}">
      <dgm:prSet/>
      <dgm:spPr/>
      <dgm:t>
        <a:bodyPr/>
        <a:lstStyle/>
        <a:p>
          <a:endParaRPr lang="fr-BE"/>
        </a:p>
      </dgm:t>
    </dgm:pt>
    <dgm:pt modelId="{8E0F811A-6744-4572-8994-14A3ACCEC802}">
      <dgm:prSet/>
      <dgm:spPr/>
      <dgm:t>
        <a:bodyPr/>
        <a:lstStyle/>
        <a:p>
          <a:r>
            <a:rPr lang="en-US"/>
            <a:t>My UCL</a:t>
          </a:r>
        </a:p>
      </dgm:t>
    </dgm:pt>
    <dgm:pt modelId="{CCED8958-61B6-40FB-83A5-A81B07CD163F}" type="parTrans" cxnId="{A2C25685-201B-4475-8EDF-BF53FD91A174}">
      <dgm:prSet/>
      <dgm:spPr/>
      <dgm:t>
        <a:bodyPr/>
        <a:lstStyle/>
        <a:p>
          <a:endParaRPr lang="fr-BE"/>
        </a:p>
      </dgm:t>
    </dgm:pt>
    <dgm:pt modelId="{B0AD91A9-158E-4DB6-99B7-BF89124272D2}" type="sibTrans" cxnId="{A2C25685-201B-4475-8EDF-BF53FD91A174}">
      <dgm:prSet/>
      <dgm:spPr/>
      <dgm:t>
        <a:bodyPr/>
        <a:lstStyle/>
        <a:p>
          <a:endParaRPr lang="fr-BE"/>
        </a:p>
      </dgm:t>
    </dgm:pt>
    <dgm:pt modelId="{8305C1A6-732F-49E6-9DC2-C01B1AE1C125}">
      <dgm:prSet/>
      <dgm:spPr/>
      <dgm:t>
        <a:bodyPr/>
        <a:lstStyle/>
        <a:p>
          <a:r>
            <a:rPr lang="en-US"/>
            <a:t>My Study/Mes études</a:t>
          </a:r>
        </a:p>
      </dgm:t>
    </dgm:pt>
    <dgm:pt modelId="{67F07E59-19F9-4D22-946F-37BA66C6C269}" type="parTrans" cxnId="{1FE520C8-0194-43A9-8C4A-BEE9CB58C550}">
      <dgm:prSet/>
      <dgm:spPr/>
      <dgm:t>
        <a:bodyPr/>
        <a:lstStyle/>
        <a:p>
          <a:endParaRPr lang="fr-BE"/>
        </a:p>
      </dgm:t>
    </dgm:pt>
    <dgm:pt modelId="{841580BC-4998-49C2-A23F-48348D8E02D4}" type="sibTrans" cxnId="{1FE520C8-0194-43A9-8C4A-BEE9CB58C550}">
      <dgm:prSet/>
      <dgm:spPr/>
      <dgm:t>
        <a:bodyPr/>
        <a:lstStyle/>
        <a:p>
          <a:endParaRPr lang="fr-BE"/>
        </a:p>
      </dgm:t>
    </dgm:pt>
    <dgm:pt modelId="{46D6962D-6A81-4BA8-80DF-B2D2027D1258}">
      <dgm:prSet/>
      <dgm:spPr/>
      <dgm:t>
        <a:bodyPr/>
        <a:lstStyle/>
        <a:p>
          <a:r>
            <a:rPr lang="en-US"/>
            <a:t>Moodle</a:t>
          </a:r>
        </a:p>
      </dgm:t>
    </dgm:pt>
    <dgm:pt modelId="{6DDD4441-AEC8-430A-8B5E-61CD03669FD0}" type="parTrans" cxnId="{945EA088-8D2C-4664-BDC4-25359BEB570F}">
      <dgm:prSet/>
      <dgm:spPr/>
      <dgm:t>
        <a:bodyPr/>
        <a:lstStyle/>
        <a:p>
          <a:endParaRPr lang="fr-BE"/>
        </a:p>
      </dgm:t>
    </dgm:pt>
    <dgm:pt modelId="{659D467C-D37F-4B2E-A755-AD9E22EE1C48}" type="sibTrans" cxnId="{945EA088-8D2C-4664-BDC4-25359BEB570F}">
      <dgm:prSet/>
      <dgm:spPr/>
      <dgm:t>
        <a:bodyPr/>
        <a:lstStyle/>
        <a:p>
          <a:endParaRPr lang="fr-BE"/>
        </a:p>
      </dgm:t>
    </dgm:pt>
    <dgm:pt modelId="{27F51C56-F171-4487-A72D-D56424397EB4}">
      <dgm:prSet/>
      <dgm:spPr/>
      <dgm:t>
        <a:bodyPr/>
        <a:lstStyle/>
        <a:p>
          <a:r>
            <a:rPr lang="en-US"/>
            <a:t>My Schedule </a:t>
          </a:r>
        </a:p>
      </dgm:t>
    </dgm:pt>
    <dgm:pt modelId="{61273803-D302-47FB-ACB7-35CC8412EDC5}" type="parTrans" cxnId="{903A1DAF-CA65-4766-A996-42CD20897375}">
      <dgm:prSet/>
      <dgm:spPr/>
      <dgm:t>
        <a:bodyPr/>
        <a:lstStyle/>
        <a:p>
          <a:endParaRPr lang="fr-BE"/>
        </a:p>
      </dgm:t>
    </dgm:pt>
    <dgm:pt modelId="{6C26C341-CE68-4042-9D12-98C2D0E9A5F2}" type="sibTrans" cxnId="{903A1DAF-CA65-4766-A996-42CD20897375}">
      <dgm:prSet/>
      <dgm:spPr/>
      <dgm:t>
        <a:bodyPr/>
        <a:lstStyle/>
        <a:p>
          <a:endParaRPr lang="fr-BE"/>
        </a:p>
      </dgm:t>
    </dgm:pt>
    <dgm:pt modelId="{A91D0DF0-52D5-490A-A579-EFD3ADEDEC08}">
      <dgm:prSet/>
      <dgm:spPr/>
      <dgm:t>
        <a:bodyPr/>
        <a:lstStyle/>
        <a:p>
          <a:r>
            <a:rPr lang="en-US"/>
            <a:t>Examinations</a:t>
          </a:r>
        </a:p>
      </dgm:t>
    </dgm:pt>
    <dgm:pt modelId="{7745118F-1570-4AE2-B9A3-7326357FF0CF}" type="parTrans" cxnId="{58A18723-C2C4-4B1C-94E4-0218889D9462}">
      <dgm:prSet/>
      <dgm:spPr/>
      <dgm:t>
        <a:bodyPr/>
        <a:lstStyle/>
        <a:p>
          <a:endParaRPr lang="fr-BE"/>
        </a:p>
      </dgm:t>
    </dgm:pt>
    <dgm:pt modelId="{4209E801-7CB6-4CED-8518-321B99502C9B}" type="sibTrans" cxnId="{58A18723-C2C4-4B1C-94E4-0218889D9462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AD16906-1739-4034-86E7-6139D71458E9}" type="presOf" srcId="{27F51C56-F171-4487-A72D-D56424397EB4}" destId="{E6B4BC69-C00C-49D4-8744-B1DD1D3BB98F}" srcOrd="0" destOrd="5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E9B0E20C-E07C-46B6-A901-3F152CD30260}" type="presOf" srcId="{8305C1A6-732F-49E6-9DC2-C01B1AE1C125}" destId="{E6B4BC69-C00C-49D4-8744-B1DD1D3BB98F}" srcOrd="0" destOrd="3" presId="urn:microsoft.com/office/officeart/2005/8/layout/list1"/>
    <dgm:cxn modelId="{498ED60E-0BE1-473A-984E-346FBB6AE3C2}" type="presOf" srcId="{A91D0DF0-52D5-490A-A579-EFD3ADEDEC08}" destId="{E6B4BC69-C00C-49D4-8744-B1DD1D3BB98F}" srcOrd="0" destOrd="6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58A18723-C2C4-4B1C-94E4-0218889D9462}" srcId="{3DE06327-4655-4426-A884-364CFF474888}" destId="{A91D0DF0-52D5-490A-A579-EFD3ADEDEC08}" srcOrd="6" destOrd="0" parTransId="{7745118F-1570-4AE2-B9A3-7326357FF0CF}" sibTransId="{4209E801-7CB6-4CED-8518-321B99502C9B}"/>
    <dgm:cxn modelId="{5DF4205B-FE8E-4E73-93DA-5FAA9C6884A6}" type="presOf" srcId="{46D6962D-6A81-4BA8-80DF-B2D2027D1258}" destId="{E6B4BC69-C00C-49D4-8744-B1DD1D3BB98F}" srcOrd="0" destOrd="4" presId="urn:microsoft.com/office/officeart/2005/8/layout/list1"/>
    <dgm:cxn modelId="{A863B265-74C4-4F55-B270-3A9232223D31}" srcId="{3DE06327-4655-4426-A884-364CFF474888}" destId="{1D3A3979-9BD7-4CCC-9588-0EEE61022DD1}" srcOrd="1" destOrd="0" parTransId="{9A2D05E3-8843-42F1-99BA-0115B3E4FB55}" sibTransId="{36CC2AA1-D480-46E5-BFCF-0F9B9EC6D211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A2C25685-201B-4475-8EDF-BF53FD91A174}" srcId="{3DE06327-4655-4426-A884-364CFF474888}" destId="{8E0F811A-6744-4572-8994-14A3ACCEC802}" srcOrd="2" destOrd="0" parTransId="{CCED8958-61B6-40FB-83A5-A81B07CD163F}" sibTransId="{B0AD91A9-158E-4DB6-99B7-BF89124272D2}"/>
    <dgm:cxn modelId="{945EA088-8D2C-4664-BDC4-25359BEB570F}" srcId="{3DE06327-4655-4426-A884-364CFF474888}" destId="{46D6962D-6A81-4BA8-80DF-B2D2027D1258}" srcOrd="4" destOrd="0" parTransId="{6DDD4441-AEC8-430A-8B5E-61CD03669FD0}" sibTransId="{659D467C-D37F-4B2E-A755-AD9E22EE1C48}"/>
    <dgm:cxn modelId="{903A1DAF-CA65-4766-A996-42CD20897375}" srcId="{3DE06327-4655-4426-A884-364CFF474888}" destId="{27F51C56-F171-4487-A72D-D56424397EB4}" srcOrd="5" destOrd="0" parTransId="{61273803-D302-47FB-ACB7-35CC8412EDC5}" sibTransId="{6C26C341-CE68-4042-9D12-98C2D0E9A5F2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1FE520C8-0194-43A9-8C4A-BEE9CB58C550}" srcId="{3DE06327-4655-4426-A884-364CFF474888}" destId="{8305C1A6-732F-49E6-9DC2-C01B1AE1C125}" srcOrd="3" destOrd="0" parTransId="{67F07E59-19F9-4D22-946F-37BA66C6C269}" sibTransId="{841580BC-4998-49C2-A23F-48348D8E02D4}"/>
    <dgm:cxn modelId="{B46A2DEB-C388-4EA8-A5D2-CF46281F7145}" type="presOf" srcId="{1D3A3979-9BD7-4CCC-9588-0EEE61022DD1}" destId="{E6B4BC69-C00C-49D4-8744-B1DD1D3BB98F}" srcOrd="0" destOrd="1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897CE7FE-5F23-4BA3-9F4D-F7A3A7B8C6C7}" type="presOf" srcId="{8E0F811A-6744-4572-8994-14A3ACCEC802}" destId="{E6B4BC69-C00C-49D4-8744-B1DD1D3BB98F}" srcOrd="0" destOrd="2" presId="urn:microsoft.com/office/officeart/2005/8/layout/list1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 - REGISTRATION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/>
      <dgm:spPr/>
      <dgm:t>
        <a:bodyPr/>
        <a:lstStyle/>
        <a:p>
          <a:r>
            <a:rPr lang="en-US" sz="3800"/>
            <a:t>Register at the University via the Registration Office by SEPT 30</a:t>
          </a:r>
          <a:r>
            <a:rPr lang="en-US" sz="3800" baseline="30000"/>
            <a:t>th</a:t>
          </a:r>
          <a:r>
            <a:rPr lang="en-US" sz="3800"/>
            <a:t> at the latest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BE4E8D58-372B-4FFC-9EFD-9B61AA5344F6}">
      <dgm:prSet custT="1"/>
      <dgm:spPr/>
      <dgm:t>
        <a:bodyPr/>
        <a:lstStyle/>
        <a:p>
          <a:r>
            <a:rPr lang="en-US" sz="2000"/>
            <a:t>Where? Halles </a:t>
          </a:r>
          <a:r>
            <a:rPr lang="en-US" sz="2000" err="1"/>
            <a:t>Universitaires</a:t>
          </a:r>
          <a:r>
            <a:rPr lang="en-US" sz="2000"/>
            <a:t>, Place de </a:t>
          </a:r>
          <a:r>
            <a:rPr lang="en-US" sz="2000" err="1"/>
            <a:t>l’Université</a:t>
          </a:r>
          <a:r>
            <a:rPr lang="en-US" sz="2000"/>
            <a:t>, 1</a:t>
          </a:r>
        </a:p>
      </dgm:t>
    </dgm:pt>
    <dgm:pt modelId="{7466D32A-D08E-4F61-B148-2801842DE535}" type="parTrans" cxnId="{3D2C83D2-05CA-4E2B-9233-38A7B19A5CBA}">
      <dgm:prSet/>
      <dgm:spPr/>
      <dgm:t>
        <a:bodyPr/>
        <a:lstStyle/>
        <a:p>
          <a:endParaRPr lang="fr-BE"/>
        </a:p>
      </dgm:t>
    </dgm:pt>
    <dgm:pt modelId="{348D5D7F-7E03-4DCB-8386-921F086945ED}" type="sibTrans" cxnId="{3D2C83D2-05CA-4E2B-9233-38A7B19A5CBA}">
      <dgm:prSet/>
      <dgm:spPr/>
      <dgm:t>
        <a:bodyPr/>
        <a:lstStyle/>
        <a:p>
          <a:endParaRPr lang="fr-BE"/>
        </a:p>
      </dgm:t>
    </dgm:pt>
    <dgm:pt modelId="{1BC504D9-5065-4835-9538-A8C3DEA9910B}">
      <dgm:prSet custT="1"/>
      <dgm:spPr/>
      <dgm:t>
        <a:bodyPr/>
        <a:lstStyle/>
        <a:p>
          <a:r>
            <a:rPr lang="en-US" sz="2000"/>
            <a:t>Every registration or admission request has FIRST to go through an online request: </a:t>
          </a:r>
          <a:r>
            <a:rPr lang="fr-BE" sz="2000"/>
            <a:t>https://www.uclouvain.be/fr/inscriptions/inscription-en-ligne</a:t>
          </a:r>
          <a:endParaRPr lang="en-US" sz="2000"/>
        </a:p>
      </dgm:t>
    </dgm:pt>
    <dgm:pt modelId="{34F34346-BC67-451B-9640-518EEE6FEF20}" type="parTrans" cxnId="{F5352548-38C7-4682-92B7-7B15E1E682B7}">
      <dgm:prSet/>
      <dgm:spPr/>
      <dgm:t>
        <a:bodyPr/>
        <a:lstStyle/>
        <a:p>
          <a:endParaRPr lang="fr-BE"/>
        </a:p>
      </dgm:t>
    </dgm:pt>
    <dgm:pt modelId="{F8143D8B-63B8-41E2-A115-C958836099B3}" type="sibTrans" cxnId="{F5352548-38C7-4682-92B7-7B15E1E682B7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F5352548-38C7-4682-92B7-7B15E1E682B7}" srcId="{3DE06327-4655-4426-A884-364CFF474888}" destId="{1BC504D9-5065-4835-9538-A8C3DEA9910B}" srcOrd="2" destOrd="0" parTransId="{34F34346-BC67-451B-9640-518EEE6FEF20}" sibTransId="{F8143D8B-63B8-41E2-A115-C958836099B3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2D23C150-5A63-4988-872F-2C5AE72F2DF4}" type="presOf" srcId="{BE4E8D58-372B-4FFC-9EFD-9B61AA5344F6}" destId="{E6B4BC69-C00C-49D4-8744-B1DD1D3BB98F}" srcOrd="0" destOrd="1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D2C83D2-05CA-4E2B-9233-38A7B19A5CBA}" srcId="{3DE06327-4655-4426-A884-364CFF474888}" destId="{BE4E8D58-372B-4FFC-9EFD-9B61AA5344F6}" srcOrd="1" destOrd="0" parTransId="{7466D32A-D08E-4F61-B148-2801842DE535}" sibTransId="{348D5D7F-7E03-4DCB-8386-921F086945ED}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70807AF9-C34F-493F-99B7-FF1358378F39}" type="presOf" srcId="{1BC504D9-5065-4835-9538-A8C3DEA9910B}" destId="{E6B4BC69-C00C-49D4-8744-B1DD1D3BB98F}" srcOrd="0" destOrd="2" presId="urn:microsoft.com/office/officeart/2005/8/layout/list1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 – GLOBAL USER ACCOUNT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/>
      <dgm:spPr/>
      <dgm:t>
        <a:bodyPr/>
        <a:lstStyle/>
        <a:p>
          <a:r>
            <a:rPr lang="en-US" sz="3800" dirty="0"/>
            <a:t>Take your student number: NOMA (you find it on the student card) and go to </a:t>
          </a:r>
          <a:r>
            <a:rPr lang="fr-BE" sz="3800" dirty="0">
              <a:hlinkClick xmlns:r="http://schemas.openxmlformats.org/officeDocument/2006/relationships" r:id="rId1"/>
            </a:rPr>
            <a:t>Compte UCLouvain</a:t>
          </a:r>
          <a:r>
            <a:rPr lang="fr-BE" sz="3800" dirty="0"/>
            <a:t> </a:t>
          </a:r>
          <a:endParaRPr lang="en-US" sz="3800" u="sng" dirty="0">
            <a:solidFill>
              <a:srgbClr val="FF0000"/>
            </a:solidFill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 – MY UCL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/>
      <dgm:spPr/>
      <dgm:t>
        <a:bodyPr/>
        <a:lstStyle/>
        <a:p>
          <a:r>
            <a:rPr lang="en-US" sz="3800"/>
            <a:t>Get access to “My UCL” and manage your academic career via your widget “Mes études”</a:t>
          </a:r>
          <a:endParaRPr lang="en-US" sz="3800" u="sng">
            <a:solidFill>
              <a:srgbClr val="FF0000"/>
            </a:solidFill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B973C83-38DF-4DC5-B3D9-EF7B3342EE76}">
      <dgm:prSet/>
      <dgm:spPr/>
      <dgm:t>
        <a:bodyPr/>
        <a:lstStyle/>
        <a:p>
          <a:r>
            <a:rPr lang="fr-BE" sz="3800" u="sng">
              <a:solidFill>
                <a:schemeClr val="accent1"/>
              </a:solidFill>
            </a:rPr>
            <a:t>https://www.youtube.com/watch?v=i67bs9KsLOU</a:t>
          </a:r>
          <a:endParaRPr lang="en-US" sz="3800" u="sng">
            <a:solidFill>
              <a:schemeClr val="accent1"/>
            </a:solidFill>
          </a:endParaRPr>
        </a:p>
      </dgm:t>
    </dgm:pt>
    <dgm:pt modelId="{6583EF0A-E77D-4165-B3D0-B87C72A6415A}" type="parTrans" cxnId="{0E9BB26D-D866-48A1-9FC0-778F071A2EF1}">
      <dgm:prSet/>
      <dgm:spPr/>
    </dgm:pt>
    <dgm:pt modelId="{DD08B2C6-8108-4BEE-9A46-6DEFAEA1745D}" type="sibTrans" cxnId="{0E9BB26D-D866-48A1-9FC0-778F071A2EF1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55DDA903-8147-4644-818C-F75C1C14C04B}" type="presOf" srcId="{6B973C83-38DF-4DC5-B3D9-EF7B3342EE76}" destId="{E6B4BC69-C00C-49D4-8744-B1DD1D3BB98F}" srcOrd="0" destOrd="1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0E9BB26D-D866-48A1-9FC0-778F071A2EF1}" srcId="{3DE06327-4655-4426-A884-364CFF474888}" destId="{6B973C83-38DF-4DC5-B3D9-EF7B3342EE76}" srcOrd="1" destOrd="0" parTransId="{6583EF0A-E77D-4165-B3D0-B87C72A6415A}" sibTransId="{DD08B2C6-8108-4BEE-9A46-6DEFAEA1745D}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 – MY STUDY WIDGET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u="sng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Register to the courses 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of your annual program via your “Mes etudes” widget of your </a:t>
          </a:r>
          <a:r>
            <a:rPr lang="en-US" sz="2600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Dashboard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DE62CA0A-5412-4BD7-B8C0-E6D49F22A66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There you can also check your annual program once approved by the Jury (October)</a:t>
          </a:r>
        </a:p>
      </dgm:t>
    </dgm:pt>
    <dgm:pt modelId="{E0764976-A9BD-44C2-9C56-36D5F7530E46}" type="parTrans" cxnId="{92F0D5E5-8D46-4358-A086-70B69E734D9B}">
      <dgm:prSet/>
      <dgm:spPr/>
      <dgm:t>
        <a:bodyPr/>
        <a:lstStyle/>
        <a:p>
          <a:endParaRPr lang="fr-BE"/>
        </a:p>
      </dgm:t>
    </dgm:pt>
    <dgm:pt modelId="{40FB91F8-A661-4967-9383-1AB6106C5231}" type="sibTrans" cxnId="{92F0D5E5-8D46-4358-A086-70B69E734D9B}">
      <dgm:prSet/>
      <dgm:spPr/>
      <dgm:t>
        <a:bodyPr/>
        <a:lstStyle/>
        <a:p>
          <a:endParaRPr lang="fr-BE"/>
        </a:p>
      </dgm:t>
    </dgm:pt>
    <dgm:pt modelId="{645C6064-89D8-4BE5-84C9-3B13E965009D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 can also activate the Teams app and integrate Teams groups via the “My Study” widget</a:t>
          </a:r>
        </a:p>
      </dgm:t>
    </dgm:pt>
    <dgm:pt modelId="{A943EEF5-3AA5-410C-837B-8D26F58B4878}" type="parTrans" cxnId="{78BE7598-BE20-4A0E-A574-8EDDF439A8BF}">
      <dgm:prSet/>
      <dgm:spPr/>
      <dgm:t>
        <a:bodyPr/>
        <a:lstStyle/>
        <a:p>
          <a:endParaRPr lang="fr-BE"/>
        </a:p>
      </dgm:t>
    </dgm:pt>
    <dgm:pt modelId="{BB83A898-DA3B-45C7-8FBD-B1C410043A72}" type="sibTrans" cxnId="{78BE7598-BE20-4A0E-A574-8EDDF439A8BF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8784" custLinFactNeighborY="-80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439" custLinFactNeighborY="-8992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3D43FD58-4ABE-4FDB-951C-4913157D5AB5}" type="presOf" srcId="{645C6064-89D8-4BE5-84C9-3B13E965009D}" destId="{E6B4BC69-C00C-49D4-8744-B1DD1D3BB98F}" srcOrd="0" destOrd="2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D5AB085-6984-40FC-A858-5FDE6F8739D4}" type="presOf" srcId="{DE62CA0A-5412-4BD7-B8C0-E6D49F22A664}" destId="{E6B4BC69-C00C-49D4-8744-B1DD1D3BB98F}" srcOrd="0" destOrd="1" presId="urn:microsoft.com/office/officeart/2005/8/layout/list1"/>
    <dgm:cxn modelId="{78BE7598-BE20-4A0E-A574-8EDDF439A8BF}" srcId="{3DE06327-4655-4426-A884-364CFF474888}" destId="{645C6064-89D8-4BE5-84C9-3B13E965009D}" srcOrd="2" destOrd="0" parTransId="{A943EEF5-3AA5-410C-837B-8D26F58B4878}" sibTransId="{BB83A898-DA3B-45C7-8FBD-B1C410043A72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92F0D5E5-8D46-4358-A086-70B69E734D9B}" srcId="{3DE06327-4655-4426-A884-364CFF474888}" destId="{DE62CA0A-5412-4BD7-B8C0-E6D49F22A664}" srcOrd="1" destOrd="0" parTransId="{E0764976-A9BD-44C2-9C56-36D5F7530E46}" sibTransId="{40FB91F8-A661-4967-9383-1AB6106C5231}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/>
            <a:t>TO DO LIST – MOODLE WIDGET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Online platform on which professors post syllabus and course content, group work guidelines, send emails and interact via forums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1CFBD63B-2DD7-45D8-9FD4-94BCED03DCCF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Upload the Moodle Widget on your </a:t>
          </a:r>
          <a:r>
            <a:rPr lang="en-US" sz="2600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dashboard</a:t>
          </a:r>
        </a:p>
      </dgm:t>
    </dgm:pt>
    <dgm:pt modelId="{0229DD21-BB2F-4866-B332-CA6F682EBF85}" type="parTrans" cxnId="{B7E68838-19F0-4437-B394-4BAFB10E3189}">
      <dgm:prSet/>
      <dgm:spPr/>
      <dgm:t>
        <a:bodyPr/>
        <a:lstStyle/>
        <a:p>
          <a:endParaRPr lang="fr-BE"/>
        </a:p>
      </dgm:t>
    </dgm:pt>
    <dgm:pt modelId="{EDA3B112-FE66-4196-AB50-CB6BE437B670}" type="sibTrans" cxnId="{B7E68838-19F0-4437-B394-4BAFB10E3189}">
      <dgm:prSet/>
      <dgm:spPr/>
      <dgm:t>
        <a:bodyPr/>
        <a:lstStyle/>
        <a:p>
          <a:endParaRPr lang="fr-BE"/>
        </a:p>
      </dgm:t>
    </dgm:pt>
    <dgm:pt modelId="{8E9462BC-4B00-4D20-84F7-D46BF0C356E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Register to your courses on the platform </a:t>
          </a:r>
        </a:p>
      </dgm:t>
    </dgm:pt>
    <dgm:pt modelId="{B3E15F05-38DD-4460-AF3E-B47AF494AC25}" type="parTrans" cxnId="{DF2FD3F2-27A3-41B2-91BF-90BDD3D59BBA}">
      <dgm:prSet/>
      <dgm:spPr/>
      <dgm:t>
        <a:bodyPr/>
        <a:lstStyle/>
        <a:p>
          <a:endParaRPr lang="fr-BE"/>
        </a:p>
      </dgm:t>
    </dgm:pt>
    <dgm:pt modelId="{ADEE9E44-C445-488C-B776-4D124C1D977D}" type="sibTrans" cxnId="{DF2FD3F2-27A3-41B2-91BF-90BDD3D59BBA}">
      <dgm:prSet/>
      <dgm:spPr/>
      <dgm:t>
        <a:bodyPr/>
        <a:lstStyle/>
        <a:p>
          <a:endParaRPr lang="fr-BE"/>
        </a:p>
      </dgm:t>
    </dgm:pt>
    <dgm:pt modelId="{C8FF56B2-8C5F-4CFA-BE6E-D7E59351ACB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!! Course registration on Moodle does not replace official course registration which is MANDATORY via “Mes études” widget !!</a:t>
          </a:r>
        </a:p>
      </dgm:t>
    </dgm:pt>
    <dgm:pt modelId="{6D6536AC-9047-4A36-83F8-3EEDF563EABD}" type="parTrans" cxnId="{BB311AD3-4E7B-4FEF-9BA7-B61D1EE2A775}">
      <dgm:prSet/>
      <dgm:spPr/>
      <dgm:t>
        <a:bodyPr/>
        <a:lstStyle/>
        <a:p>
          <a:endParaRPr lang="fr-BE"/>
        </a:p>
      </dgm:t>
    </dgm:pt>
    <dgm:pt modelId="{B04E2925-7021-40CC-893F-7491733A4699}" type="sibTrans" cxnId="{BB311AD3-4E7B-4FEF-9BA7-B61D1EE2A775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439" custLinFactNeighborY="-8992">
        <dgm:presLayoutVars>
          <dgm:bulletEnabled val="1"/>
        </dgm:presLayoutVars>
      </dgm:prSet>
      <dgm:spPr/>
    </dgm:pt>
  </dgm:ptLst>
  <dgm:cxnLst>
    <dgm:cxn modelId="{2AD78103-8277-40C7-BD24-A331328BA13A}" type="presOf" srcId="{C8FF56B2-8C5F-4CFA-BE6E-D7E59351ACB1}" destId="{E6B4BC69-C00C-49D4-8744-B1DD1D3BB98F}" srcOrd="0" destOrd="3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A3AD490D-9CFE-4B05-8B3B-4FA591B4534A}" type="presOf" srcId="{1CFBD63B-2DD7-45D8-9FD4-94BCED03DCCF}" destId="{E6B4BC69-C00C-49D4-8744-B1DD1D3BB98F}" srcOrd="0" destOrd="1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B7E68838-19F0-4437-B394-4BAFB10E3189}" srcId="{3DE06327-4655-4426-A884-364CFF474888}" destId="{1CFBD63B-2DD7-45D8-9FD4-94BCED03DCCF}" srcOrd="1" destOrd="0" parTransId="{0229DD21-BB2F-4866-B332-CA6F682EBF85}" sibTransId="{EDA3B112-FE66-4196-AB50-CB6BE437B670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BB311AD3-4E7B-4FEF-9BA7-B61D1EE2A775}" srcId="{8E9462BC-4B00-4D20-84F7-D46BF0C356E1}" destId="{C8FF56B2-8C5F-4CFA-BE6E-D7E59351ACB1}" srcOrd="0" destOrd="0" parTransId="{6D6536AC-9047-4A36-83F8-3EEDF563EABD}" sibTransId="{B04E2925-7021-40CC-893F-7491733A4699}"/>
    <dgm:cxn modelId="{E0C989D8-63F2-4B80-BFB5-CD7F27ED7977}" type="presOf" srcId="{8E9462BC-4B00-4D20-84F7-D46BF0C356E1}" destId="{E6B4BC69-C00C-49D4-8744-B1DD1D3BB98F}" srcOrd="0" destOrd="2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DF2FD3F2-27A3-41B2-91BF-90BDD3D59BBA}" srcId="{3DE06327-4655-4426-A884-364CFF474888}" destId="{8E9462BC-4B00-4D20-84F7-D46BF0C356E1}" srcOrd="2" destOrd="0" parTransId="{B3E15F05-38DD-4460-AF3E-B47AF494AC25}" sibTransId="{ADEE9E44-C445-488C-B776-4D124C1D977D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/>
      <dgm:spPr/>
      <dgm:t>
        <a:bodyPr/>
        <a:lstStyle/>
        <a:p>
          <a:r>
            <a:rPr lang="en-US"/>
            <a:t>TO DO LIST – My Schedule WIDGET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u="none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Consult  your schedule in REAL TIME via the “Schedule” widget of your </a:t>
          </a:r>
          <a:r>
            <a:rPr lang="en-US" sz="2600" u="none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u="none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2600" u="none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dahboard</a:t>
          </a:r>
          <a:endParaRPr lang="en-US" sz="26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439" custLinFactNeighborY="-8992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>
              <a:latin typeface="Calibri"/>
              <a:ea typeface="Calibri"/>
              <a:cs typeface="Calibri"/>
            </a:rPr>
            <a:t>TO DO LIST – EXAMINATIONS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01936B66-2794-4FE0-8B0D-BCA034D66120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For each course, the examinations are organized twice:</a:t>
          </a:r>
        </a:p>
      </dgm:t>
    </dgm:pt>
    <dgm:pt modelId="{6A97C11E-543B-4BE4-BDB8-7AA8F177858F}" type="parTrans" cxnId="{A6F80445-FDDF-4DF7-8B38-B93CFF2953A7}">
      <dgm:prSet/>
      <dgm:spPr/>
      <dgm:t>
        <a:bodyPr/>
        <a:lstStyle/>
        <a:p>
          <a:endParaRPr lang="fr-BE"/>
        </a:p>
      </dgm:t>
    </dgm:pt>
    <dgm:pt modelId="{D44D5EE9-1964-4121-A592-38B46FAF3572}" type="sibTrans" cxnId="{A6F80445-FDDF-4DF7-8B38-B93CFF2953A7}">
      <dgm:prSet/>
      <dgm:spPr/>
      <dgm:t>
        <a:bodyPr/>
        <a:lstStyle/>
        <a:p>
          <a:endParaRPr lang="fr-BE"/>
        </a:p>
      </dgm:t>
    </dgm:pt>
    <dgm:pt modelId="{56B628E5-4DBE-46F0-83A6-802F5C4646E8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		In January and September for the courses of Q1 </a:t>
          </a:r>
        </a:p>
      </dgm:t>
    </dgm:pt>
    <dgm:pt modelId="{67AE98F1-A9C0-4367-A349-41E3D6BCD297}" type="parTrans" cxnId="{0E8B45EE-D6EE-4FF7-B278-3BDB3F698F64}">
      <dgm:prSet/>
      <dgm:spPr/>
      <dgm:t>
        <a:bodyPr/>
        <a:lstStyle/>
        <a:p>
          <a:endParaRPr lang="fr-BE"/>
        </a:p>
      </dgm:t>
    </dgm:pt>
    <dgm:pt modelId="{157496F0-EE42-420A-AC69-2A4115FE1F71}" type="sibTrans" cxnId="{0E8B45EE-D6EE-4FF7-B278-3BDB3F698F64}">
      <dgm:prSet/>
      <dgm:spPr/>
      <dgm:t>
        <a:bodyPr/>
        <a:lstStyle/>
        <a:p>
          <a:endParaRPr lang="fr-BE"/>
        </a:p>
      </dgm:t>
    </dgm:pt>
    <dgm:pt modelId="{DC52E6F8-9476-48D2-825B-7FC666E7C1B0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		In June and September for the courses of Q2</a:t>
          </a:r>
        </a:p>
      </dgm:t>
    </dgm:pt>
    <dgm:pt modelId="{58E9F825-722C-402E-BC1A-F4429C0E7F42}" type="parTrans" cxnId="{DB51DC61-2519-499B-8FA6-9D92ABF62146}">
      <dgm:prSet/>
      <dgm:spPr/>
      <dgm:t>
        <a:bodyPr/>
        <a:lstStyle/>
        <a:p>
          <a:endParaRPr lang="fr-BE"/>
        </a:p>
      </dgm:t>
    </dgm:pt>
    <dgm:pt modelId="{CD01D042-F572-497A-B2E8-A7B9713F378A}" type="sibTrans" cxnId="{DB51DC61-2519-499B-8FA6-9D92ABF62146}">
      <dgm:prSet/>
      <dgm:spPr/>
      <dgm:t>
        <a:bodyPr/>
        <a:lstStyle/>
        <a:p>
          <a:endParaRPr lang="fr-BE"/>
        </a:p>
      </dgm:t>
    </dgm:pt>
    <dgm:pt modelId="{7134647B-89AE-4EE1-89D1-1890BC75D6AF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fr-BE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https://www.uclouvain.be/fr/universite/rgee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9A3900EB-D10E-44E5-812B-77664B16FB20}" type="parTrans" cxnId="{BFC56118-20CA-44CB-8AC1-D141D07366B6}">
      <dgm:prSet/>
      <dgm:spPr/>
      <dgm:t>
        <a:bodyPr/>
        <a:lstStyle/>
        <a:p>
          <a:endParaRPr lang="fr-BE"/>
        </a:p>
      </dgm:t>
    </dgm:pt>
    <dgm:pt modelId="{A69E46CC-CAC3-4397-9646-C1B4063806A7}" type="sibTrans" cxnId="{BFC56118-20CA-44CB-8AC1-D141D07366B6}">
      <dgm:prSet/>
      <dgm:spPr/>
      <dgm:t>
        <a:bodyPr/>
        <a:lstStyle/>
        <a:p>
          <a:endParaRPr lang="fr-BE"/>
        </a:p>
      </dgm:t>
    </dgm:pt>
    <dgm:pt modelId="{39723107-3D67-4FFE-997C-47E1D6131CF0}">
      <dgm:prSet phldr="0" custT="1"/>
      <dgm:spPr/>
      <dgm:t>
        <a:bodyPr/>
        <a:lstStyle/>
        <a:p>
          <a:pPr marL="228600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Registration to the examinations </a:t>
          </a:r>
          <a:r>
            <a:rPr lang="en-US" sz="2800" u="none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is automatic</a:t>
          </a:r>
        </a:p>
      </dgm:t>
    </dgm:pt>
    <dgm:pt modelId="{D6A8AA13-11C8-4756-9EB0-C8DF031A7BA3}" type="parTrans" cxnId="{F75D1744-D872-4326-BB3A-12962D7F2C03}">
      <dgm:prSet/>
      <dgm:spPr/>
    </dgm:pt>
    <dgm:pt modelId="{E9CDD8AE-7D7C-4F33-A9C0-AC1F34C0FD62}" type="sibTrans" cxnId="{F75D1744-D872-4326-BB3A-12962D7F2C03}">
      <dgm:prSet/>
      <dgm:spPr/>
    </dgm:pt>
    <dgm:pt modelId="{4E62B2DB-22BE-4107-881F-C9D102C1EB2D}">
      <dgm:prSet phldr="0"/>
      <dgm:spPr/>
      <dgm:t>
        <a:bodyPr/>
        <a:lstStyle/>
        <a:p>
          <a:pPr marL="228600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You will have </a:t>
          </a:r>
          <a:r>
            <a:rPr lang="en-US" sz="2000" b="1" u="sng" kern="1200" dirty="0">
              <a:latin typeface="Calibri" panose="020F0502020204030204"/>
              <a:ea typeface="+mn-ea"/>
              <a:cs typeface="+mn-cs"/>
            </a:rPr>
            <a:t>to validate or withdraw </a:t>
          </a: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your registration to the examinations at specific dates fixed for each session via </a:t>
          </a:r>
          <a:r>
            <a:rPr lang="en-US" sz="2000" u="none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Mes études </a:t>
          </a:r>
          <a:r>
            <a:rPr lang="en-US" sz="2000" u="none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widget on your </a:t>
          </a:r>
          <a:r>
            <a:rPr lang="en-US" sz="2000" u="none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000" u="none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Dashboard</a:t>
          </a:r>
          <a:endParaRPr lang="en-US" sz="2000" u="none" kern="1200" dirty="0">
            <a:latin typeface="Calibri" panose="020F0502020204030204"/>
            <a:ea typeface="+mn-ea"/>
            <a:cs typeface="+mn-cs"/>
          </a:endParaRPr>
        </a:p>
      </dgm:t>
    </dgm:pt>
    <dgm:pt modelId="{4E2EBE0F-711C-4C4D-A108-BE5B78713BA8}" type="parTrans" cxnId="{36D38CA7-0D87-4ACC-8CFB-B7D53337796B}">
      <dgm:prSet/>
      <dgm:spPr/>
    </dgm:pt>
    <dgm:pt modelId="{BC7581A5-9FE5-4EA1-82DD-88F5F84EDD4A}" type="sibTrans" cxnId="{36D38CA7-0D87-4ACC-8CFB-B7D53337796B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Y="-15868">
        <dgm:presLayoutVars>
          <dgm:bulletEnabled val="1"/>
        </dgm:presLayoutVars>
      </dgm:prSet>
      <dgm:spPr/>
    </dgm:pt>
  </dgm:ptLst>
  <dgm:cxnLst>
    <dgm:cxn modelId="{70E74011-4325-48D3-990A-31D2E9094412}" type="presOf" srcId="{56B628E5-4DBE-46F0-83A6-802F5C4646E8}" destId="{E6B4BC69-C00C-49D4-8744-B1DD1D3BB98F}" srcOrd="0" destOrd="3" presId="urn:microsoft.com/office/officeart/2005/8/layout/list1"/>
    <dgm:cxn modelId="{3D4F4917-1BAD-463F-AC3D-540F8C8E2D4B}" type="presOf" srcId="{DC52E6F8-9476-48D2-825B-7FC666E7C1B0}" destId="{E6B4BC69-C00C-49D4-8744-B1DD1D3BB98F}" srcOrd="0" destOrd="4" presId="urn:microsoft.com/office/officeart/2005/8/layout/list1"/>
    <dgm:cxn modelId="{BFC56118-20CA-44CB-8AC1-D141D07366B6}" srcId="{3DE06327-4655-4426-A884-364CFF474888}" destId="{7134647B-89AE-4EE1-89D1-1890BC75D6AF}" srcOrd="3" destOrd="0" parTransId="{9A3900EB-D10E-44E5-812B-77664B16FB20}" sibTransId="{A69E46CC-CAC3-4397-9646-C1B4063806A7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3E9D6E5F-42E0-41B1-A8C7-304F10AD5110}" type="presOf" srcId="{01936B66-2794-4FE0-8B0D-BCA034D66120}" destId="{E6B4BC69-C00C-49D4-8744-B1DD1D3BB98F}" srcOrd="0" destOrd="2" presId="urn:microsoft.com/office/officeart/2005/8/layout/list1"/>
    <dgm:cxn modelId="{DB51DC61-2519-499B-8FA6-9D92ABF62146}" srcId="{56B628E5-4DBE-46F0-83A6-802F5C4646E8}" destId="{DC52E6F8-9476-48D2-825B-7FC666E7C1B0}" srcOrd="0" destOrd="0" parTransId="{58E9F825-722C-402E-BC1A-F4429C0E7F42}" sibTransId="{CD01D042-F572-497A-B2E8-A7B9713F378A}"/>
    <dgm:cxn modelId="{F75D1744-D872-4326-BB3A-12962D7F2C03}" srcId="{3DE06327-4655-4426-A884-364CFF474888}" destId="{39723107-3D67-4FFE-997C-47E1D6131CF0}" srcOrd="0" destOrd="0" parTransId="{D6A8AA13-11C8-4756-9EB0-C8DF031A7BA3}" sibTransId="{E9CDD8AE-7D7C-4F33-A9C0-AC1F34C0FD62}"/>
    <dgm:cxn modelId="{A6F80445-FDDF-4DF7-8B38-B93CFF2953A7}" srcId="{3DE06327-4655-4426-A884-364CFF474888}" destId="{01936B66-2794-4FE0-8B0D-BCA034D66120}" srcOrd="2" destOrd="0" parTransId="{6A97C11E-543B-4BE4-BDB8-7AA8F177858F}" sibTransId="{D44D5EE9-1964-4121-A592-38B46FAF3572}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32D8CD85-DDC2-40C5-91D8-FF55485B13F9}" type="presOf" srcId="{39723107-3D67-4FFE-997C-47E1D6131CF0}" destId="{E6B4BC69-C00C-49D4-8744-B1DD1D3BB98F}" srcOrd="0" destOrd="0" presId="urn:microsoft.com/office/officeart/2005/8/layout/list1"/>
    <dgm:cxn modelId="{C219B886-9027-4009-8978-317B79F23FB1}" type="presOf" srcId="{7134647B-89AE-4EE1-89D1-1890BC75D6AF}" destId="{E6B4BC69-C00C-49D4-8744-B1DD1D3BB98F}" srcOrd="0" destOrd="5" presId="urn:microsoft.com/office/officeart/2005/8/layout/list1"/>
    <dgm:cxn modelId="{36D38CA7-0D87-4ACC-8CFB-B7D53337796B}" srcId="{3DE06327-4655-4426-A884-364CFF474888}" destId="{4E62B2DB-22BE-4107-881F-C9D102C1EB2D}" srcOrd="1" destOrd="0" parTransId="{4E2EBE0F-711C-4C4D-A108-BE5B78713BA8}" sibTransId="{BC7581A5-9FE5-4EA1-82DD-88F5F84EDD4A}"/>
    <dgm:cxn modelId="{ECF9A8B3-5437-492E-BA39-D26BACD4B6D2}" type="presOf" srcId="{4E62B2DB-22BE-4107-881F-C9D102C1EB2D}" destId="{E6B4BC69-C00C-49D4-8744-B1DD1D3BB98F}" srcOrd="0" destOrd="1" presId="urn:microsoft.com/office/officeart/2005/8/layout/list1"/>
    <dgm:cxn modelId="{AC1253EB-222E-4DE3-AE84-58F36385D76E}" type="presOf" srcId="{3DE06327-4655-4426-A884-364CFF474888}" destId="{20723ADC-3B2C-4DA4-AEEA-55D098764491}" srcOrd="1" destOrd="0" presId="urn:microsoft.com/office/officeart/2005/8/layout/list1"/>
    <dgm:cxn modelId="{0E8B45EE-D6EE-4FF7-B278-3BDB3F698F64}" srcId="{01936B66-2794-4FE0-8B0D-BCA034D66120}" destId="{56B628E5-4DBE-46F0-83A6-802F5C4646E8}" srcOrd="0" destOrd="0" parTransId="{67AE98F1-A9C0-4367-A349-41E3D6BCD297}" sibTransId="{157496F0-EE42-420A-AC69-2A4115FE1F71}"/>
    <dgm:cxn modelId="{16C22DF0-2AEA-479F-A106-79162A68CB2C}" type="presOf" srcId="{3DE06327-4655-4426-A884-364CFF474888}" destId="{413369FA-736B-4100-B016-ABA4753F1D2B}" srcOrd="0" destOrd="0" presId="urn:microsoft.com/office/officeart/2005/8/layout/list1"/>
    <dgm:cxn modelId="{0CF1C10A-BA9E-47ED-9B4F-7A330C92F5A5}" type="presParOf" srcId="{DC1353DA-D98D-4A37-B8DC-E191887F6BD1}" destId="{758585FE-7136-4FB3-AB90-D82EA96131C5}" srcOrd="0" destOrd="0" presId="urn:microsoft.com/office/officeart/2005/8/layout/list1"/>
    <dgm:cxn modelId="{9E19F7EF-D34F-4496-9B7D-E609B18EFD7C}" type="presParOf" srcId="{758585FE-7136-4FB3-AB90-D82EA96131C5}" destId="{413369FA-736B-4100-B016-ABA4753F1D2B}" srcOrd="0" destOrd="0" presId="urn:microsoft.com/office/officeart/2005/8/layout/list1"/>
    <dgm:cxn modelId="{49B3160C-A278-4158-832D-07351EF9FB96}" type="presParOf" srcId="{758585FE-7136-4FB3-AB90-D82EA96131C5}" destId="{20723ADC-3B2C-4DA4-AEEA-55D098764491}" srcOrd="1" destOrd="0" presId="urn:microsoft.com/office/officeart/2005/8/layout/list1"/>
    <dgm:cxn modelId="{59EBDC95-BD56-4CC9-BB19-EA5D85B953C1}" type="presParOf" srcId="{DC1353DA-D98D-4A37-B8DC-E191887F6BD1}" destId="{2FD754AD-E8E4-4C14-A7B8-19BDF25B0E43}" srcOrd="1" destOrd="0" presId="urn:microsoft.com/office/officeart/2005/8/layout/list1"/>
    <dgm:cxn modelId="{9C81EA18-5E59-4C91-BCFE-6EEB23B4C507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/>
            <a:t>TO DO LIST – PAE – ECON2M1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TFE (Travail de fin </a:t>
          </a:r>
          <a:r>
            <a:rPr lang="en-US" sz="26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d’Etude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) LECON2950 – 15 ECTS : </a:t>
          </a:r>
          <a:r>
            <a:rPr lang="en-US" sz="2600" i="1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40% for the written part and 60% for the oral defense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C4471ED2-233B-4326-A503-B788BD665C28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2 full </a:t>
          </a: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ptions of </a:t>
          </a: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pecialization – 30 ECTS</a:t>
          </a:r>
        </a:p>
      </dgm:t>
    </dgm:pt>
    <dgm:pt modelId="{0D1C5BB3-3E07-4A1E-BD94-92DF20C37505}" type="parTrans" cxnId="{F9CBE41E-04DF-40D2-9B9C-81548647DC3A}">
      <dgm:prSet/>
      <dgm:spPr/>
      <dgm:t>
        <a:bodyPr/>
        <a:lstStyle/>
        <a:p>
          <a:endParaRPr lang="fr-BE"/>
        </a:p>
      </dgm:t>
    </dgm:pt>
    <dgm:pt modelId="{5E1BFDF8-B0E8-4847-9D75-3CBC596F1A7C}" type="sibTrans" cxnId="{F9CBE41E-04DF-40D2-9B9C-81548647DC3A}">
      <dgm:prSet/>
      <dgm:spPr/>
      <dgm:t>
        <a:bodyPr/>
        <a:lstStyle/>
        <a:p>
          <a:endParaRPr lang="fr-BE"/>
        </a:p>
      </dgm:t>
    </dgm:pt>
    <dgm:pt modelId="{584EA49D-31FB-401A-A7DE-FF730B205E9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3 elective course – 15 ECTS </a:t>
          </a:r>
          <a:r>
            <a:rPr lang="en-US" sz="26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(or a 3</a:t>
          </a:r>
          <a:r>
            <a:rPr lang="en-US" sz="2600" i="1" kern="1200" baseline="30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rd</a:t>
          </a:r>
          <a:r>
            <a:rPr lang="en-US" sz="26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full OS)</a:t>
          </a:r>
        </a:p>
      </dgm:t>
    </dgm:pt>
    <dgm:pt modelId="{46600A4C-EA0B-498F-9F8B-4B02758A321C}" type="parTrans" cxnId="{A089C573-E2D0-430E-8964-A30E7985CD91}">
      <dgm:prSet/>
      <dgm:spPr/>
      <dgm:t>
        <a:bodyPr/>
        <a:lstStyle/>
        <a:p>
          <a:endParaRPr lang="fr-BE"/>
        </a:p>
      </dgm:t>
    </dgm:pt>
    <dgm:pt modelId="{C58BA098-9481-4D01-8629-503315EDECFF}" type="sibTrans" cxnId="{A089C573-E2D0-430E-8964-A30E7985CD91}">
      <dgm:prSet/>
      <dgm:spPr/>
      <dgm:t>
        <a:bodyPr/>
        <a:lstStyle/>
        <a:p>
          <a:endParaRPr lang="fr-BE"/>
        </a:p>
      </dgm:t>
    </dgm:pt>
    <dgm:pt modelId="{B4D47217-374F-4AA5-859C-CB5188D547CE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TOTAL = 60 ECTS</a:t>
          </a:r>
        </a:p>
      </dgm:t>
    </dgm:pt>
    <dgm:pt modelId="{928BC40C-701D-408B-A3AE-873AA7711471}" type="parTrans" cxnId="{9197B2C3-B0B8-4316-96B2-86BE694A539A}">
      <dgm:prSet/>
      <dgm:spPr/>
      <dgm:t>
        <a:bodyPr/>
        <a:lstStyle/>
        <a:p>
          <a:endParaRPr lang="fr-BE"/>
        </a:p>
      </dgm:t>
    </dgm:pt>
    <dgm:pt modelId="{5068B97B-A377-47EA-A956-A09517649131}" type="sibTrans" cxnId="{9197B2C3-B0B8-4316-96B2-86BE694A539A}">
      <dgm:prSet/>
      <dgm:spPr/>
      <dgm:t>
        <a:bodyPr/>
        <a:lstStyle/>
        <a:p>
          <a:endParaRPr lang="fr-BE"/>
        </a:p>
      </dgm:t>
    </dgm:pt>
    <dgm:pt modelId="{5E95FBBA-A6D6-4C94-AE85-286D0067396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7A4CEC5-78DA-4C27-9BCB-A24D98F61708}" type="parTrans" cxnId="{4BA53A13-D08E-44DA-8B9F-4F9C514C95F4}">
      <dgm:prSet/>
      <dgm:spPr/>
      <dgm:t>
        <a:bodyPr/>
        <a:lstStyle/>
        <a:p>
          <a:endParaRPr lang="fr-BE"/>
        </a:p>
      </dgm:t>
    </dgm:pt>
    <dgm:pt modelId="{E66D318A-DF93-4B41-9313-D2E3BA33FA7E}" type="sibTrans" cxnId="{4BA53A13-D08E-44DA-8B9F-4F9C514C95F4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49048" custLinFactNeighborX="2073" custLinFactNeighborY="332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439" custLinFactNeighborY="-8992">
        <dgm:presLayoutVars>
          <dgm:bulletEnabled val="1"/>
        </dgm:presLayoutVars>
      </dgm:prSet>
      <dgm:spPr/>
    </dgm:pt>
  </dgm:ptLst>
  <dgm:cxnLst>
    <dgm:cxn modelId="{4C1CE205-D1DC-4591-94F3-9B13AA206196}" type="presOf" srcId="{3DE06327-4655-4426-A884-364CFF474888}" destId="{413369FA-736B-4100-B016-ABA4753F1D2B}" srcOrd="0" destOrd="0" presId="urn:microsoft.com/office/officeart/2005/8/layout/list1"/>
    <dgm:cxn modelId="{4BA53A13-D08E-44DA-8B9F-4F9C514C95F4}" srcId="{3DE06327-4655-4426-A884-364CFF474888}" destId="{5E95FBBA-A6D6-4C94-AE85-286D00673964}" srcOrd="3" destOrd="0" parTransId="{37A4CEC5-78DA-4C27-9BCB-A24D98F61708}" sibTransId="{E66D318A-DF93-4B41-9313-D2E3BA33FA7E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F9CBE41E-04DF-40D2-9B9C-81548647DC3A}" srcId="{3DE06327-4655-4426-A884-364CFF474888}" destId="{C4471ED2-233B-4326-A503-B788BD665C28}" srcOrd="1" destOrd="0" parTransId="{0D1C5BB3-3E07-4A1E-BD94-92DF20C37505}" sibTransId="{5E1BFDF8-B0E8-4847-9D75-3CBC596F1A7C}"/>
    <dgm:cxn modelId="{3C731433-D3F4-4D5D-A189-C82992C1125F}" type="presOf" srcId="{C4471ED2-233B-4326-A503-B788BD665C28}" destId="{E6B4BC69-C00C-49D4-8744-B1DD1D3BB98F}" srcOrd="0" destOrd="1" presId="urn:microsoft.com/office/officeart/2005/8/layout/list1"/>
    <dgm:cxn modelId="{3E5C3B4D-C612-4A51-AA3C-A3E3A254BF52}" type="presOf" srcId="{B4D47217-374F-4AA5-859C-CB5188D547CE}" destId="{E6B4BC69-C00C-49D4-8744-B1DD1D3BB98F}" srcOrd="0" destOrd="4" presId="urn:microsoft.com/office/officeart/2005/8/layout/list1"/>
    <dgm:cxn modelId="{A089C573-E2D0-430E-8964-A30E7985CD91}" srcId="{3DE06327-4655-4426-A884-364CFF474888}" destId="{584EA49D-31FB-401A-A7DE-FF730B205E9A}" srcOrd="2" destOrd="0" parTransId="{46600A4C-EA0B-498F-9F8B-4B02758A321C}" sibTransId="{C58BA098-9481-4D01-8629-503315EDECFF}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9197B2C3-B0B8-4316-96B2-86BE694A539A}" srcId="{3DE06327-4655-4426-A884-364CFF474888}" destId="{B4D47217-374F-4AA5-859C-CB5188D547CE}" srcOrd="4" destOrd="0" parTransId="{928BC40C-701D-408B-A3AE-873AA7711471}" sibTransId="{5068B97B-A377-47EA-A956-A09517649131}"/>
    <dgm:cxn modelId="{53248FDD-74DF-4928-AA84-0D408B75DEAA}" type="presOf" srcId="{3DE06327-4655-4426-A884-364CFF474888}" destId="{20723ADC-3B2C-4DA4-AEEA-55D098764491}" srcOrd="1" destOrd="0" presId="urn:microsoft.com/office/officeart/2005/8/layout/list1"/>
    <dgm:cxn modelId="{14E307E9-0351-4F49-9745-90C57D54D4C0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BFF755FA-BA4F-4E92-8C0A-0CE0885EC30A}" type="presOf" srcId="{5E95FBBA-A6D6-4C94-AE85-286D00673964}" destId="{E6B4BC69-C00C-49D4-8744-B1DD1D3BB98F}" srcOrd="0" destOrd="3" presId="urn:microsoft.com/office/officeart/2005/8/layout/list1"/>
    <dgm:cxn modelId="{D63C73FC-DBE2-4F4C-8CAC-B8D92CF8A2B6}" type="presOf" srcId="{584EA49D-31FB-401A-A7DE-FF730B205E9A}" destId="{E6B4BC69-C00C-49D4-8744-B1DD1D3BB98F}" srcOrd="0" destOrd="2" presId="urn:microsoft.com/office/officeart/2005/8/layout/list1"/>
    <dgm:cxn modelId="{7049E386-3833-4CF9-97D3-71674BD3B4EE}" type="presParOf" srcId="{DC1353DA-D98D-4A37-B8DC-E191887F6BD1}" destId="{758585FE-7136-4FB3-AB90-D82EA96131C5}" srcOrd="0" destOrd="0" presId="urn:microsoft.com/office/officeart/2005/8/layout/list1"/>
    <dgm:cxn modelId="{82FFA528-3CBC-4016-B131-67C0A21165B6}" type="presParOf" srcId="{758585FE-7136-4FB3-AB90-D82EA96131C5}" destId="{413369FA-736B-4100-B016-ABA4753F1D2B}" srcOrd="0" destOrd="0" presId="urn:microsoft.com/office/officeart/2005/8/layout/list1"/>
    <dgm:cxn modelId="{47B28054-2EAF-4A7A-B03E-8A7A9B5F0C83}" type="presParOf" srcId="{758585FE-7136-4FB3-AB90-D82EA96131C5}" destId="{20723ADC-3B2C-4DA4-AEEA-55D098764491}" srcOrd="1" destOrd="0" presId="urn:microsoft.com/office/officeart/2005/8/layout/list1"/>
    <dgm:cxn modelId="{A3E33FEA-A8C4-4668-A6B4-B6CDA585C0B7}" type="presParOf" srcId="{DC1353DA-D98D-4A37-B8DC-E191887F6BD1}" destId="{2FD754AD-E8E4-4C14-A7B8-19BDF25B0E43}" srcOrd="1" destOrd="0" presId="urn:microsoft.com/office/officeart/2005/8/layout/list1"/>
    <dgm:cxn modelId="{F9140278-58F1-4D33-905B-DC99C62C6B38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/>
            <a:t>TO DO LIST – PAE- ECON2MS/G – YEAR 1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1 Econometrics Course (to be chosen among LECON2031, LECON2033, LECON2826) – 5 ECTS 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ACE30B44-7EA6-435F-B89C-04B9F59A7ED3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LECON2806 Using Economic Tools to solve Global Challenges 10 ECTS (Mandatory course to be followed in Q1 &amp; Q2)</a:t>
          </a:r>
        </a:p>
      </dgm:t>
    </dgm:pt>
    <dgm:pt modelId="{DCC4011F-1239-4E2D-9FF4-112E5D031E65}" type="parTrans" cxnId="{D2800DCF-3B00-4E73-8BE7-3CB2CF99F2B9}">
      <dgm:prSet/>
      <dgm:spPr/>
      <dgm:t>
        <a:bodyPr/>
        <a:lstStyle/>
        <a:p>
          <a:endParaRPr lang="fr-BE"/>
        </a:p>
      </dgm:t>
    </dgm:pt>
    <dgm:pt modelId="{3BF72BFB-92D3-4B12-BA81-BC161579180B}" type="sibTrans" cxnId="{D2800DCF-3B00-4E73-8BE7-3CB2CF99F2B9}">
      <dgm:prSet/>
      <dgm:spPr/>
      <dgm:t>
        <a:bodyPr/>
        <a:lstStyle/>
        <a:p>
          <a:endParaRPr lang="fr-BE"/>
        </a:p>
      </dgm:t>
    </dgm:pt>
    <dgm:pt modelId="{BFF77E72-0D65-42EC-868D-255A76627877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3 Options of Specialization (to be chose among 11 available) – 45 ECTS</a:t>
          </a:r>
        </a:p>
      </dgm:t>
    </dgm:pt>
    <dgm:pt modelId="{0FA61E60-4891-4E63-9CC9-F4989697C44E}" type="parTrans" cxnId="{87B51335-5EF7-4BB2-B2B3-79D8B020E2CC}">
      <dgm:prSet/>
      <dgm:spPr/>
      <dgm:t>
        <a:bodyPr/>
        <a:lstStyle/>
        <a:p>
          <a:endParaRPr lang="fr-BE"/>
        </a:p>
      </dgm:t>
    </dgm:pt>
    <dgm:pt modelId="{4C8044AD-1E9F-4CAB-94D2-2319F15E88B9}" type="sibTrans" cxnId="{87B51335-5EF7-4BB2-B2B3-79D8B020E2CC}">
      <dgm:prSet/>
      <dgm:spPr/>
      <dgm:t>
        <a:bodyPr/>
        <a:lstStyle/>
        <a:p>
          <a:endParaRPr lang="fr-BE"/>
        </a:p>
      </dgm:t>
    </dgm:pt>
    <dgm:pt modelId="{A649F5D7-64C0-46D4-B3C0-BED5DF76F28F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gm:t>
    </dgm:pt>
    <dgm:pt modelId="{B777B4F0-5B02-4439-BE2D-14F8FCF4CA24}" type="parTrans" cxnId="{7F37D3B5-8E94-49D0-90A4-32A25A298493}">
      <dgm:prSet/>
      <dgm:spPr/>
      <dgm:t>
        <a:bodyPr/>
        <a:lstStyle/>
        <a:p>
          <a:endParaRPr lang="fr-BE"/>
        </a:p>
      </dgm:t>
    </dgm:pt>
    <dgm:pt modelId="{0D493C39-CE53-4508-90F8-4E9C6EA7CCCA}" type="sibTrans" cxnId="{7F37D3B5-8E94-49D0-90A4-32A25A298493}">
      <dgm:prSet/>
      <dgm:spPr/>
      <dgm:t>
        <a:bodyPr/>
        <a:lstStyle/>
        <a:p>
          <a:endParaRPr lang="fr-BE"/>
        </a:p>
      </dgm:t>
    </dgm:pt>
    <dgm:pt modelId="{EC63F846-71B0-4CB8-81BC-298A8EADA12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F21D3CCB-7867-4DFF-8AEA-054989D9DFEB}" type="parTrans" cxnId="{21B2BE8D-7BEF-4956-B231-55DA52785B4A}">
      <dgm:prSet/>
      <dgm:spPr/>
      <dgm:t>
        <a:bodyPr/>
        <a:lstStyle/>
        <a:p>
          <a:endParaRPr lang="fr-BE"/>
        </a:p>
      </dgm:t>
    </dgm:pt>
    <dgm:pt modelId="{97FD8804-D9DB-4F54-B72D-4CA837A6A80A}" type="sibTrans" cxnId="{21B2BE8D-7BEF-4956-B231-55DA52785B4A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5868">
        <dgm:presLayoutVars>
          <dgm:bulletEnabled val="1"/>
        </dgm:presLayoutVars>
      </dgm:prSet>
      <dgm:spPr/>
    </dgm:pt>
  </dgm:ptLst>
  <dgm:cxnLst>
    <dgm:cxn modelId="{220E1209-19A4-491D-9690-EDE0088460E9}" type="presOf" srcId="{A649F5D7-64C0-46D4-B3C0-BED5DF76F28F}" destId="{E6B4BC69-C00C-49D4-8744-B1DD1D3BB98F}" srcOrd="0" destOrd="4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87B51335-5EF7-4BB2-B2B3-79D8B020E2CC}" srcId="{3DE06327-4655-4426-A884-364CFF474888}" destId="{BFF77E72-0D65-42EC-868D-255A76627877}" srcOrd="2" destOrd="0" parTransId="{0FA61E60-4891-4E63-9CC9-F4989697C44E}" sibTransId="{4C8044AD-1E9F-4CAB-94D2-2319F15E88B9}"/>
    <dgm:cxn modelId="{7CE5E939-82C4-443F-AB20-6ED67B8095A0}" type="presOf" srcId="{BFF77E72-0D65-42EC-868D-255A76627877}" destId="{E6B4BC69-C00C-49D4-8744-B1DD1D3BB98F}" srcOrd="0" destOrd="2" presId="urn:microsoft.com/office/officeart/2005/8/layout/list1"/>
    <dgm:cxn modelId="{A3543868-698A-456D-9801-65610E08BF6A}" type="presOf" srcId="{EC63F846-71B0-4CB8-81BC-298A8EADA124}" destId="{E6B4BC69-C00C-49D4-8744-B1DD1D3BB98F}" srcOrd="0" destOrd="3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B77D6C6C-6FC7-4FA8-9438-5EF1D805791D}" type="presOf" srcId="{ACE30B44-7EA6-435F-B89C-04B9F59A7ED3}" destId="{E6B4BC69-C00C-49D4-8744-B1DD1D3BB98F}" srcOrd="0" destOrd="1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21B2BE8D-7BEF-4956-B231-55DA52785B4A}" srcId="{3DE06327-4655-4426-A884-364CFF474888}" destId="{EC63F846-71B0-4CB8-81BC-298A8EADA124}" srcOrd="3" destOrd="0" parTransId="{F21D3CCB-7867-4DFF-8AEA-054989D9DFEB}" sibTransId="{97FD8804-D9DB-4F54-B72D-4CA837A6A80A}"/>
    <dgm:cxn modelId="{7F37D3B5-8E94-49D0-90A4-32A25A298493}" srcId="{3DE06327-4655-4426-A884-364CFF474888}" destId="{A649F5D7-64C0-46D4-B3C0-BED5DF76F28F}" srcOrd="4" destOrd="0" parTransId="{B777B4F0-5B02-4439-BE2D-14F8FCF4CA24}" sibTransId="{0D493C39-CE53-4508-90F8-4E9C6EA7CCCA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D2800DCF-3B00-4E73-8BE7-3CB2CF99F2B9}" srcId="{3DE06327-4655-4426-A884-364CFF474888}" destId="{ACE30B44-7EA6-435F-B89C-04B9F59A7ED3}" srcOrd="1" destOrd="0" parTransId="{DCC4011F-1239-4E2D-9FF4-112E5D031E65}" sibTransId="{3BF72BFB-92D3-4B12-BA81-BC161579180B}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/>
            <a:t>TO DO LIST – PAE – ECON2MA – YEAR 1</a:t>
          </a:r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342113E6-AC93-428B-8C26-49700D472CF4}">
      <dgm:prSet/>
      <dgm:spPr/>
      <dgm:t>
        <a:bodyPr/>
        <a:lstStyle/>
        <a:p>
          <a:pPr>
            <a:buChar char="•"/>
          </a:pPr>
          <a:r>
            <a:rPr lang="en-US" sz="1800" dirty="0">
              <a:latin typeface="Calibri" panose="020F0502020204030204"/>
              <a:ea typeface="+mn-ea"/>
              <a:cs typeface="+mn-cs"/>
            </a:rPr>
            <a:t>1 Econometrics course (to be chosen among </a:t>
          </a:r>
          <a:r>
            <a:rPr lang="fr-BE" sz="1800" dirty="0"/>
            <a:t>LECON2031/2033/2826) 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 – 5 ECTS </a:t>
          </a:r>
          <a:endParaRPr lang="fr-BE" sz="1800" dirty="0"/>
        </a:p>
      </dgm:t>
    </dgm:pt>
    <dgm:pt modelId="{FFED3437-6B17-4280-83EF-B2986805869F}" type="parTrans" cxnId="{8E99B6D6-1EC2-40E7-8CEC-A9954D3C72C9}">
      <dgm:prSet/>
      <dgm:spPr/>
      <dgm:t>
        <a:bodyPr/>
        <a:lstStyle/>
        <a:p>
          <a:endParaRPr lang="fr-BE"/>
        </a:p>
      </dgm:t>
    </dgm:pt>
    <dgm:pt modelId="{DE1AAABC-E88E-4A61-8791-D097910BBD54}" type="sibTrans" cxnId="{8E99B6D6-1EC2-40E7-8CEC-A9954D3C72C9}">
      <dgm:prSet/>
      <dgm:spPr/>
      <dgm:t>
        <a:bodyPr/>
        <a:lstStyle/>
        <a:p>
          <a:endParaRPr lang="fr-BE"/>
        </a:p>
      </dgm:t>
    </dgm:pt>
    <dgm:pt modelId="{0D149BCC-79BE-4AE7-BDBF-072ECF4A1744}">
      <dgm:prSet/>
      <dgm:spPr/>
      <dgm:t>
        <a:bodyPr/>
        <a:lstStyle/>
        <a:p>
          <a:r>
            <a:rPr lang="en-US" sz="1800" dirty="0">
              <a:latin typeface="Calibri" panose="020F0502020204030204"/>
              <a:ea typeface="+mn-ea"/>
              <a:cs typeface="+mn-cs"/>
            </a:rPr>
            <a:t>2 Options of Specialization – 30 ECTS</a:t>
          </a:r>
        </a:p>
      </dgm:t>
    </dgm:pt>
    <dgm:pt modelId="{92C6A9D3-F311-47D5-9039-8DB5CA4DC6D0}" type="parTrans" cxnId="{8C869941-2B9E-4D0A-AAF5-3F9EAD69354B}">
      <dgm:prSet/>
      <dgm:spPr/>
      <dgm:t>
        <a:bodyPr/>
        <a:lstStyle/>
        <a:p>
          <a:endParaRPr lang="fr-BE"/>
        </a:p>
      </dgm:t>
    </dgm:pt>
    <dgm:pt modelId="{F363BD74-F2F7-4D2E-BD6B-F007ED42BAC8}" type="sibTrans" cxnId="{8C869941-2B9E-4D0A-AAF5-3F9EAD69354B}">
      <dgm:prSet/>
      <dgm:spPr/>
      <dgm:t>
        <a:bodyPr/>
        <a:lstStyle/>
        <a:p>
          <a:endParaRPr lang="fr-BE"/>
        </a:p>
      </dgm:t>
    </dgm:pt>
    <dgm:pt modelId="{E1442DF8-01E6-4DC0-A3B9-1B23E5540165}">
      <dgm:prSet/>
      <dgm:spPr/>
      <dgm:t>
        <a:bodyPr/>
        <a:lstStyle/>
        <a:p>
          <a:r>
            <a:rPr lang="en-US" sz="1800" dirty="0">
              <a:latin typeface="Calibri" panose="020F0502020204030204"/>
              <a:ea typeface="+mn-ea"/>
              <a:cs typeface="+mn-cs"/>
            </a:rPr>
            <a:t>1 Course of Mathematics and Statistics for Economists – 5 ECTS</a:t>
          </a:r>
        </a:p>
      </dgm:t>
    </dgm:pt>
    <dgm:pt modelId="{B4708A69-9F4A-40A4-9474-DD8174503FF2}" type="parTrans" cxnId="{B7C73941-6AA6-4181-922E-51C34E66E389}">
      <dgm:prSet/>
      <dgm:spPr/>
      <dgm:t>
        <a:bodyPr/>
        <a:lstStyle/>
        <a:p>
          <a:endParaRPr lang="fr-BE"/>
        </a:p>
      </dgm:t>
    </dgm:pt>
    <dgm:pt modelId="{E1B34F8D-2385-400C-AA1A-9C3A3AE76E13}" type="sibTrans" cxnId="{B7C73941-6AA6-4181-922E-51C34E66E389}">
      <dgm:prSet/>
      <dgm:spPr/>
      <dgm:t>
        <a:bodyPr/>
        <a:lstStyle/>
        <a:p>
          <a:endParaRPr lang="fr-BE"/>
        </a:p>
      </dgm:t>
    </dgm:pt>
    <dgm:pt modelId="{C35CB651-E994-4557-A109-C380C26CB208}">
      <dgm:prSet/>
      <dgm:spPr/>
      <dgm:t>
        <a:bodyPr/>
        <a:lstStyle/>
        <a:p>
          <a:r>
            <a:rPr lang="en-US" sz="1800" dirty="0">
              <a:latin typeface="Calibri" panose="020F0502020204030204"/>
              <a:ea typeface="+mn-ea"/>
              <a:cs typeface="+mn-cs"/>
            </a:rPr>
            <a:t>1 Elective course (to be chosen among the OS and electives courses from the ECON2MA program except Advanced Economic Analysis I) – 5 ECTS</a:t>
          </a:r>
        </a:p>
      </dgm:t>
    </dgm:pt>
    <dgm:pt modelId="{B0525F0F-28F1-4426-9927-08125C1EA167}" type="parTrans" cxnId="{D20677FB-B57E-4E0D-80D1-FF2C9551F07D}">
      <dgm:prSet/>
      <dgm:spPr/>
      <dgm:t>
        <a:bodyPr/>
        <a:lstStyle/>
        <a:p>
          <a:endParaRPr lang="fr-BE"/>
        </a:p>
      </dgm:t>
    </dgm:pt>
    <dgm:pt modelId="{9F1DB1C3-292B-4007-BFFE-375D2C561839}" type="sibTrans" cxnId="{D20677FB-B57E-4E0D-80D1-FF2C9551F07D}">
      <dgm:prSet/>
      <dgm:spPr/>
      <dgm:t>
        <a:bodyPr/>
        <a:lstStyle/>
        <a:p>
          <a:endParaRPr lang="fr-BE"/>
        </a:p>
      </dgm:t>
    </dgm:pt>
    <dgm:pt modelId="{D76CD59C-3E39-4C16-B596-4050ED4D93FB}">
      <dgm:prSet custT="1"/>
      <dgm:spPr/>
      <dgm:t>
        <a:bodyPr/>
        <a:lstStyle/>
        <a:p>
          <a:r>
            <a:rPr lang="en-US" sz="2000" b="1" dirty="0">
              <a:latin typeface="Calibri" panose="020F0502020204030204"/>
              <a:ea typeface="+mn-ea"/>
              <a:cs typeface="+mn-cs"/>
            </a:rPr>
            <a:t>TOTAL = 60 ECTS</a:t>
          </a:r>
        </a:p>
      </dgm:t>
    </dgm:pt>
    <dgm:pt modelId="{96F209DA-2415-405D-8D87-5CBD788128FD}" type="parTrans" cxnId="{52074210-1D6D-4408-8D03-169F5E1B52AA}">
      <dgm:prSet/>
      <dgm:spPr/>
      <dgm:t>
        <a:bodyPr/>
        <a:lstStyle/>
        <a:p>
          <a:endParaRPr lang="fr-BE"/>
        </a:p>
      </dgm:t>
    </dgm:pt>
    <dgm:pt modelId="{178B28EC-EC88-4C9E-B774-3D85D3AF66DD}" type="sibTrans" cxnId="{52074210-1D6D-4408-8D03-169F5E1B52AA}">
      <dgm:prSet/>
      <dgm:spPr/>
      <dgm:t>
        <a:bodyPr/>
        <a:lstStyle/>
        <a:p>
          <a:endParaRPr lang="fr-BE"/>
        </a:p>
      </dgm:t>
    </dgm:pt>
    <dgm:pt modelId="{AC4A1E70-6C51-4876-AE98-1267CD46681B}">
      <dgm:prSet/>
      <dgm:spPr/>
      <dgm:t>
        <a:bodyPr/>
        <a:lstStyle/>
        <a:p>
          <a:endParaRPr lang="en-US" sz="18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BE81741-325C-427F-B95E-894AFF9BD2A2}" type="parTrans" cxnId="{A0C4466C-BA3B-4F44-9DD4-1FA0AAE82D2F}">
      <dgm:prSet/>
      <dgm:spPr/>
      <dgm:t>
        <a:bodyPr/>
        <a:lstStyle/>
        <a:p>
          <a:endParaRPr lang="fr-BE"/>
        </a:p>
      </dgm:t>
    </dgm:pt>
    <dgm:pt modelId="{333B96D1-7E79-4197-9ECA-C099190F4680}" type="sibTrans" cxnId="{A0C4466C-BA3B-4F44-9DD4-1FA0AAE82D2F}">
      <dgm:prSet/>
      <dgm:spPr/>
      <dgm:t>
        <a:bodyPr/>
        <a:lstStyle/>
        <a:p>
          <a:endParaRPr lang="fr-BE"/>
        </a:p>
      </dgm:t>
    </dgm:pt>
    <dgm:pt modelId="{CF3DEFE8-1A07-469E-B68E-2CD2640A644F}">
      <dgm:prSet/>
      <dgm:spPr/>
      <dgm:t>
        <a:bodyPr/>
        <a:lstStyle/>
        <a:p>
          <a:r>
            <a:rPr lang="en-US" sz="1800" dirty="0">
              <a:latin typeface="Calibri" panose="020F0502020204030204"/>
              <a:ea typeface="+mn-ea"/>
              <a:cs typeface="+mn-cs"/>
            </a:rPr>
            <a:t>Thesis First Part LECON2910A (Online activity to prepare the Thesis for year 2) – 5 ECTS </a:t>
          </a:r>
        </a:p>
      </dgm:t>
    </dgm:pt>
    <dgm:pt modelId="{CFAF6B10-624B-4067-9F07-9556D7E5F321}" type="parTrans" cxnId="{7028C7EA-BF2C-4FCA-B7A4-E2E75806C844}">
      <dgm:prSet/>
      <dgm:spPr/>
      <dgm:t>
        <a:bodyPr/>
        <a:lstStyle/>
        <a:p>
          <a:endParaRPr lang="fr-BE"/>
        </a:p>
      </dgm:t>
    </dgm:pt>
    <dgm:pt modelId="{023199EB-6FDA-45BA-874E-1E4F96BCD623}" type="sibTrans" cxnId="{7028C7EA-BF2C-4FCA-B7A4-E2E75806C844}">
      <dgm:prSet/>
      <dgm:spPr/>
      <dgm:t>
        <a:bodyPr/>
        <a:lstStyle/>
        <a:p>
          <a:endParaRPr lang="fr-BE"/>
        </a:p>
      </dgm:t>
    </dgm:pt>
    <dgm:pt modelId="{8B93028F-B373-4797-A47A-1CBE25073EDB}">
      <dgm:prSet/>
      <dgm:spPr/>
      <dgm:t>
        <a:bodyPr/>
        <a:lstStyle/>
        <a:p>
          <a:r>
            <a:rPr lang="en-US" sz="1800" dirty="0">
              <a:latin typeface="Calibri" panose="020F0502020204030204"/>
              <a:ea typeface="+mn-ea"/>
              <a:cs typeface="+mn-cs"/>
            </a:rPr>
            <a:t>1 Reflexive Course (to be chosen among </a:t>
          </a:r>
          <a:r>
            <a:rPr lang="fr-BE" sz="1800" dirty="0"/>
            <a:t>LECON2065/2067/2069)</a:t>
          </a:r>
          <a:r>
            <a:rPr lang="en-US" sz="1800" dirty="0">
              <a:latin typeface="Calibri" panose="020F0502020204030204"/>
              <a:ea typeface="+mn-ea"/>
              <a:cs typeface="+mn-cs"/>
            </a:rPr>
            <a:t>– 5 ECTS</a:t>
          </a:r>
        </a:p>
      </dgm:t>
    </dgm:pt>
    <dgm:pt modelId="{001E9442-4C7C-4A0D-875C-57F4DA7000A7}" type="parTrans" cxnId="{423B65DA-4970-4B3A-BF34-0BEE51265E8D}">
      <dgm:prSet/>
      <dgm:spPr/>
      <dgm:t>
        <a:bodyPr/>
        <a:lstStyle/>
        <a:p>
          <a:endParaRPr lang="fr-BE"/>
        </a:p>
      </dgm:t>
    </dgm:pt>
    <dgm:pt modelId="{2BF7249C-224A-4903-B9AC-C2F6F757D30F}" type="sibTrans" cxnId="{423B65DA-4970-4B3A-BF34-0BEE51265E8D}">
      <dgm:prSet/>
      <dgm:spPr/>
      <dgm:t>
        <a:bodyPr/>
        <a:lstStyle/>
        <a:p>
          <a:endParaRPr lang="fr-BE"/>
        </a:p>
      </dgm:t>
    </dgm:pt>
    <dgm:pt modelId="{59F4C6E2-A7AC-4785-8871-9B2E6305D520}">
      <dgm:prSet/>
      <dgm:spPr/>
      <dgm:t>
        <a:bodyPr/>
        <a:lstStyle/>
        <a:p>
          <a:r>
            <a:rPr lang="en-US" sz="1800" dirty="0"/>
            <a:t>1 Foundations in Economics course: LECON2111 Advanced Microeconomics I – 5 ECTS</a:t>
          </a:r>
          <a:endParaRPr lang="en-US" sz="1800" dirty="0">
            <a:latin typeface="Calibri" panose="020F0502020204030204"/>
            <a:ea typeface="+mn-ea"/>
            <a:cs typeface="+mn-cs"/>
          </a:endParaRPr>
        </a:p>
      </dgm:t>
    </dgm:pt>
    <dgm:pt modelId="{768F8E87-E655-480F-9CFD-AC642F01D32D}" type="parTrans" cxnId="{341398A6-28CE-4E07-AF8E-A81DAAFA3735}">
      <dgm:prSet/>
      <dgm:spPr/>
    </dgm:pt>
    <dgm:pt modelId="{90F4453C-7A68-4BEB-A12E-C1833C5AC66C}" type="sibTrans" cxnId="{341398A6-28CE-4E07-AF8E-A81DAAFA3735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279" custLinFactNeighborY="-23611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52074210-1D6D-4408-8D03-169F5E1B52AA}" srcId="{3DE06327-4655-4426-A884-364CFF474888}" destId="{D76CD59C-3E39-4C16-B596-4050ED4D93FB}" srcOrd="8" destOrd="0" parTransId="{96F209DA-2415-405D-8D87-5CBD788128FD}" sibTransId="{178B28EC-EC88-4C9E-B774-3D85D3AF66DD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DDB2A32B-7D14-4FFD-BBBF-17B253E7C5AA}" type="presOf" srcId="{342113E6-AC93-428B-8C26-49700D472CF4}" destId="{E6B4BC69-C00C-49D4-8744-B1DD1D3BB98F}" srcOrd="0" destOrd="0" presId="urn:microsoft.com/office/officeart/2005/8/layout/list1"/>
    <dgm:cxn modelId="{94C05539-E0AE-4CA3-9F5A-80B34F86754E}" type="presOf" srcId="{0D149BCC-79BE-4AE7-BDBF-072ECF4A1744}" destId="{E6B4BC69-C00C-49D4-8744-B1DD1D3BB98F}" srcOrd="0" destOrd="2" presId="urn:microsoft.com/office/officeart/2005/8/layout/list1"/>
    <dgm:cxn modelId="{B7C73941-6AA6-4181-922E-51C34E66E389}" srcId="{3DE06327-4655-4426-A884-364CFF474888}" destId="{E1442DF8-01E6-4DC0-A3B9-1B23E5540165}" srcOrd="3" destOrd="0" parTransId="{B4708A69-9F4A-40A4-9474-DD8174503FF2}" sibTransId="{E1B34F8D-2385-400C-AA1A-9C3A3AE76E13}"/>
    <dgm:cxn modelId="{8C869941-2B9E-4D0A-AAF5-3F9EAD69354B}" srcId="{3DE06327-4655-4426-A884-364CFF474888}" destId="{0D149BCC-79BE-4AE7-BDBF-072ECF4A1744}" srcOrd="2" destOrd="0" parTransId="{92C6A9D3-F311-47D5-9039-8DB5CA4DC6D0}" sibTransId="{F363BD74-F2F7-4D2E-BD6B-F007ED42BAC8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A0C4466C-BA3B-4F44-9DD4-1FA0AAE82D2F}" srcId="{3DE06327-4655-4426-A884-364CFF474888}" destId="{AC4A1E70-6C51-4876-AE98-1267CD46681B}" srcOrd="7" destOrd="0" parTransId="{6BE81741-325C-427F-B95E-894AFF9BD2A2}" sibTransId="{333B96D1-7E79-4197-9ECA-C099190F4680}"/>
    <dgm:cxn modelId="{207DBC4F-C1C6-4B3B-95B0-745E8E4A337F}" type="presOf" srcId="{D76CD59C-3E39-4C16-B596-4050ED4D93FB}" destId="{E6B4BC69-C00C-49D4-8744-B1DD1D3BB98F}" srcOrd="0" destOrd="8" presId="urn:microsoft.com/office/officeart/2005/8/layout/list1"/>
    <dgm:cxn modelId="{AF114255-DE03-4357-91E7-0FE0C2613D74}" type="presOf" srcId="{AC4A1E70-6C51-4876-AE98-1267CD46681B}" destId="{E6B4BC69-C00C-49D4-8744-B1DD1D3BB98F}" srcOrd="0" destOrd="7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57A0ED9E-2C96-4584-BA30-A002AFE2F12F}" type="presOf" srcId="{CF3DEFE8-1A07-469E-B68E-2CD2640A644F}" destId="{E6B4BC69-C00C-49D4-8744-B1DD1D3BB98F}" srcOrd="0" destOrd="6" presId="urn:microsoft.com/office/officeart/2005/8/layout/list1"/>
    <dgm:cxn modelId="{341398A6-28CE-4E07-AF8E-A81DAAFA3735}" srcId="{3DE06327-4655-4426-A884-364CFF474888}" destId="{59F4C6E2-A7AC-4785-8871-9B2E6305D520}" srcOrd="5" destOrd="0" parTransId="{768F8E87-E655-480F-9CFD-AC642F01D32D}" sibTransId="{90F4453C-7A68-4BEB-A12E-C1833C5AC66C}"/>
    <dgm:cxn modelId="{8E99B6D6-1EC2-40E7-8CEC-A9954D3C72C9}" srcId="{3DE06327-4655-4426-A884-364CFF474888}" destId="{342113E6-AC93-428B-8C26-49700D472CF4}" srcOrd="0" destOrd="0" parTransId="{FFED3437-6B17-4280-83EF-B2986805869F}" sibTransId="{DE1AAABC-E88E-4A61-8791-D097910BBD54}"/>
    <dgm:cxn modelId="{423B65DA-4970-4B3A-BF34-0BEE51265E8D}" srcId="{3DE06327-4655-4426-A884-364CFF474888}" destId="{8B93028F-B373-4797-A47A-1CBE25073EDB}" srcOrd="1" destOrd="0" parTransId="{001E9442-4C7C-4A0D-875C-57F4DA7000A7}" sibTransId="{2BF7249C-224A-4903-B9AC-C2F6F757D30F}"/>
    <dgm:cxn modelId="{0C0D71DE-58A8-4A60-8163-7E6F8675BEEC}" type="presOf" srcId="{8B93028F-B373-4797-A47A-1CBE25073EDB}" destId="{E6B4BC69-C00C-49D4-8744-B1DD1D3BB98F}" srcOrd="0" destOrd="1" presId="urn:microsoft.com/office/officeart/2005/8/layout/list1"/>
    <dgm:cxn modelId="{F413D6DE-C5FC-4EA5-AE56-7936444D3377}" type="presOf" srcId="{C35CB651-E994-4557-A109-C380C26CB208}" destId="{E6B4BC69-C00C-49D4-8744-B1DD1D3BB98F}" srcOrd="0" destOrd="4" presId="urn:microsoft.com/office/officeart/2005/8/layout/list1"/>
    <dgm:cxn modelId="{5DBFC5E5-FA61-41AD-9D9B-FF5F2E5151CF}" type="presOf" srcId="{E1442DF8-01E6-4DC0-A3B9-1B23E5540165}" destId="{E6B4BC69-C00C-49D4-8744-B1DD1D3BB98F}" srcOrd="0" destOrd="3" presId="urn:microsoft.com/office/officeart/2005/8/layout/list1"/>
    <dgm:cxn modelId="{E41529EA-10B0-46A8-AF9C-395A50CC41C6}" type="presOf" srcId="{59F4C6E2-A7AC-4785-8871-9B2E6305D520}" destId="{E6B4BC69-C00C-49D4-8744-B1DD1D3BB98F}" srcOrd="0" destOrd="5" presId="urn:microsoft.com/office/officeart/2005/8/layout/list1"/>
    <dgm:cxn modelId="{7028C7EA-BF2C-4FCA-B7A4-E2E75806C844}" srcId="{3DE06327-4655-4426-A884-364CFF474888}" destId="{CF3DEFE8-1A07-469E-B68E-2CD2640A644F}" srcOrd="6" destOrd="0" parTransId="{CFAF6B10-624B-4067-9F07-9556D7E5F321}" sibTransId="{023199EB-6FDA-45BA-874E-1E4F96BCD623}"/>
    <dgm:cxn modelId="{D20677FB-B57E-4E0D-80D1-FF2C9551F07D}" srcId="{3DE06327-4655-4426-A884-364CFF474888}" destId="{C35CB651-E994-4557-A109-C380C26CB208}" srcOrd="4" destOrd="0" parTransId="{B0525F0F-28F1-4426-9927-08125C1EA167}" sibTransId="{9F1DB1C3-292B-4007-BFFE-375D2C561839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/>
            <a:t>TO DO LIST – PAE- ETRI2MA – YEAR 1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2 Quantitative Methods Courses: LECON2500 &amp; LECON2600  – 10 ECTS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E237CA7A-B3C6-47CB-8C7E-1E99E9E94BF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Research Seminar (to be chosen among LECON2161/2653/2603) – 5 ECTS</a:t>
          </a:r>
        </a:p>
      </dgm:t>
    </dgm:pt>
    <dgm:pt modelId="{08F9C787-6986-4BB2-BC9D-B317DDB8F29D}" type="parTrans" cxnId="{434A8716-ABC0-440A-9BD5-7522790F1BCD}">
      <dgm:prSet/>
      <dgm:spPr/>
      <dgm:t>
        <a:bodyPr/>
        <a:lstStyle/>
        <a:p>
          <a:endParaRPr lang="fr-BE"/>
        </a:p>
      </dgm:t>
    </dgm:pt>
    <dgm:pt modelId="{411ED78E-090F-4435-8232-09BA29C51211}" type="sibTrans" cxnId="{434A8716-ABC0-440A-9BD5-7522790F1BCD}">
      <dgm:prSet/>
      <dgm:spPr/>
      <dgm:t>
        <a:bodyPr/>
        <a:lstStyle/>
        <a:p>
          <a:endParaRPr lang="fr-BE"/>
        </a:p>
      </dgm:t>
    </dgm:pt>
    <dgm:pt modelId="{74F40AF3-FEF9-4BFB-B117-75FB1D226C4B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course to be chosen among options Advanced Economics I or Advanced Economics II – 5 ECTS</a:t>
          </a:r>
        </a:p>
      </dgm:t>
    </dgm:pt>
    <dgm:pt modelId="{E1EAD852-D3D9-4FEA-A70B-B97BFFD92C86}" type="parTrans" cxnId="{DC9B66F9-0535-49A3-9DA1-138BF3FFFCBD}">
      <dgm:prSet/>
      <dgm:spPr/>
      <dgm:t>
        <a:bodyPr/>
        <a:lstStyle/>
        <a:p>
          <a:endParaRPr lang="fr-BE"/>
        </a:p>
      </dgm:t>
    </dgm:pt>
    <dgm:pt modelId="{0EE41302-53EC-4F4A-B82B-B117468FCD1E}" type="sibTrans" cxnId="{DC9B66F9-0535-49A3-9DA1-138BF3FFFCBD}">
      <dgm:prSet/>
      <dgm:spPr/>
      <dgm:t>
        <a:bodyPr/>
        <a:lstStyle/>
        <a:p>
          <a:endParaRPr lang="fr-BE"/>
        </a:p>
      </dgm:t>
    </dgm:pt>
    <dgm:pt modelId="{B5C9E114-B34C-40E4-97B6-DC60C98FE9C3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gm:t>
    </dgm:pt>
    <dgm:pt modelId="{4EC99939-9182-494A-B6B9-C6BC49BAA637}" type="parTrans" cxnId="{25B9C4B4-CEA5-4D38-B257-D098F7590F80}">
      <dgm:prSet/>
      <dgm:spPr/>
      <dgm:t>
        <a:bodyPr/>
        <a:lstStyle/>
        <a:p>
          <a:endParaRPr lang="fr-BE"/>
        </a:p>
      </dgm:t>
    </dgm:pt>
    <dgm:pt modelId="{E5758D6F-176E-4FBF-BEA4-04AC2C680F19}" type="sibTrans" cxnId="{25B9C4B4-CEA5-4D38-B257-D098F7590F80}">
      <dgm:prSet/>
      <dgm:spPr/>
      <dgm:t>
        <a:bodyPr/>
        <a:lstStyle/>
        <a:p>
          <a:endParaRPr lang="fr-BE"/>
        </a:p>
      </dgm:t>
    </dgm:pt>
    <dgm:pt modelId="{44868B61-D91D-4770-840D-D2427B34CC2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C0E5A0B-AA7C-451E-BB3F-AE0D932D23F8}" type="parTrans" cxnId="{2C7758C4-F278-4E0E-9362-C1ED18A19654}">
      <dgm:prSet/>
      <dgm:spPr/>
      <dgm:t>
        <a:bodyPr/>
        <a:lstStyle/>
        <a:p>
          <a:endParaRPr lang="fr-BE"/>
        </a:p>
      </dgm:t>
    </dgm:pt>
    <dgm:pt modelId="{B81CAA30-372B-4C79-98CC-3B2BC8CD319D}" type="sibTrans" cxnId="{2C7758C4-F278-4E0E-9362-C1ED18A19654}">
      <dgm:prSet/>
      <dgm:spPr/>
      <dgm:t>
        <a:bodyPr/>
        <a:lstStyle/>
        <a:p>
          <a:endParaRPr lang="fr-BE"/>
        </a:p>
      </dgm:t>
    </dgm:pt>
    <dgm:pt modelId="{BC515CC5-AB49-4EAE-9837-37DBBBC37DFD}">
      <dgm:prSet custT="1"/>
      <dgm:spPr/>
      <dgm:t>
        <a:bodyPr/>
        <a:lstStyle/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LECON2111 Advanced Microeconomics I</a:t>
          </a:r>
        </a:p>
      </dgm:t>
    </dgm:pt>
    <dgm:pt modelId="{D5E54ADC-8420-4E10-B5E5-A2673CFC3D33}" type="parTrans" cxnId="{8DC37EA4-EBB9-475C-AE77-764E646EBFAD}">
      <dgm:prSet/>
      <dgm:spPr/>
      <dgm:t>
        <a:bodyPr/>
        <a:lstStyle/>
        <a:p>
          <a:endParaRPr lang="fr-BE"/>
        </a:p>
      </dgm:t>
    </dgm:pt>
    <dgm:pt modelId="{C017888F-4B9B-47EA-9F92-CBB9A6D9564F}" type="sibTrans" cxnId="{8DC37EA4-EBB9-475C-AE77-764E646EBFAD}">
      <dgm:prSet/>
      <dgm:spPr/>
      <dgm:t>
        <a:bodyPr/>
        <a:lstStyle/>
        <a:p>
          <a:endParaRPr lang="fr-BE"/>
        </a:p>
      </dgm:t>
    </dgm:pt>
    <dgm:pt modelId="{78B53DD7-5642-4A95-ABCA-A58FBB60A887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5 Foundations in Economic Courses – 25 ECTS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gm:t>
    </dgm:pt>
    <dgm:pt modelId="{08A9BB72-AF6F-4A86-BA60-45CE649D1FE2}" type="parTrans" cxnId="{03356CA7-936C-458C-88B4-2A64777238AF}">
      <dgm:prSet/>
      <dgm:spPr/>
      <dgm:t>
        <a:bodyPr/>
        <a:lstStyle/>
        <a:p>
          <a:endParaRPr lang="fr-BE"/>
        </a:p>
      </dgm:t>
    </dgm:pt>
    <dgm:pt modelId="{5678E1BE-5B4B-4C79-B33C-08877ECCD3E8}" type="sibTrans" cxnId="{03356CA7-936C-458C-88B4-2A64777238AF}">
      <dgm:prSet/>
      <dgm:spPr/>
      <dgm:t>
        <a:bodyPr/>
        <a:lstStyle/>
        <a:p>
          <a:endParaRPr lang="fr-BE"/>
        </a:p>
      </dgm:t>
    </dgm:pt>
    <dgm:pt modelId="{3765606A-DA33-439F-82C3-AC3ED104A438}">
      <dgm:prSet custT="1"/>
      <dgm:spPr/>
      <dgm:t>
        <a:bodyPr/>
        <a:lstStyle/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LECON2122 Advanced Macroeconomics II: Growth, Dynamics and Policy 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F3CFD0C2-1779-4D25-BF24-C887AAB08598}" type="parTrans" cxnId="{AE4E1D5B-0FE3-4392-8577-3EE44EDD1EFC}">
      <dgm:prSet/>
      <dgm:spPr/>
      <dgm:t>
        <a:bodyPr/>
        <a:lstStyle/>
        <a:p>
          <a:endParaRPr lang="fr-BE"/>
        </a:p>
      </dgm:t>
    </dgm:pt>
    <dgm:pt modelId="{0AFD8E49-40B3-4841-A6CC-D96E2FF0EE59}" type="sibTrans" cxnId="{AE4E1D5B-0FE3-4392-8577-3EE44EDD1EFC}">
      <dgm:prSet/>
      <dgm:spPr/>
      <dgm:t>
        <a:bodyPr/>
        <a:lstStyle/>
        <a:p>
          <a:endParaRPr lang="fr-BE"/>
        </a:p>
      </dgm:t>
    </dgm:pt>
    <dgm:pt modelId="{56653456-92AA-4A33-955E-ABE7C7AB1A56}">
      <dgm:prSet custT="1"/>
      <dgm:spPr/>
      <dgm:t>
        <a:bodyPr/>
        <a:lstStyle/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LECON2112 Advanced Microeconomics II: game theory and information economics 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628B0BC0-244D-44BE-9692-9431F15F03E8}" type="parTrans" cxnId="{88DFE4D3-10BC-4265-A3D7-CF2BEAB81C77}">
      <dgm:prSet/>
      <dgm:spPr/>
      <dgm:t>
        <a:bodyPr/>
        <a:lstStyle/>
        <a:p>
          <a:endParaRPr lang="fr-BE"/>
        </a:p>
      </dgm:t>
    </dgm:pt>
    <dgm:pt modelId="{52917385-A039-4D4F-A366-36744CCBC2AC}" type="sibTrans" cxnId="{88DFE4D3-10BC-4265-A3D7-CF2BEAB81C77}">
      <dgm:prSet/>
      <dgm:spPr/>
      <dgm:t>
        <a:bodyPr/>
        <a:lstStyle/>
        <a:p>
          <a:endParaRPr lang="fr-BE"/>
        </a:p>
      </dgm:t>
    </dgm:pt>
    <dgm:pt modelId="{A2CBDB58-07AC-4728-8E3F-12ECC4B8FF66}">
      <dgm:prSet custT="1"/>
      <dgm:spPr/>
      <dgm:t>
        <a:bodyPr/>
        <a:lstStyle/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LECON2131 Advanced </a:t>
          </a:r>
          <a:r>
            <a:rPr lang="fr-BE" sz="1800" kern="1200" dirty="0" err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Econometrics</a:t>
          </a:r>
          <a:r>
            <a:rPr lang="fr-BE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	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</dgm:t>
    </dgm:pt>
    <dgm:pt modelId="{40ACBDC4-1E4E-4628-A725-1A720280F18A}" type="parTrans" cxnId="{E7E68CF4-01BE-450C-B26E-75E0E422D591}">
      <dgm:prSet/>
      <dgm:spPr/>
      <dgm:t>
        <a:bodyPr/>
        <a:lstStyle/>
        <a:p>
          <a:endParaRPr lang="fr-BE"/>
        </a:p>
      </dgm:t>
    </dgm:pt>
    <dgm:pt modelId="{976E589F-AF4F-42AB-A3CF-C337684B1109}" type="sibTrans" cxnId="{E7E68CF4-01BE-450C-B26E-75E0E422D591}">
      <dgm:prSet/>
      <dgm:spPr/>
      <dgm:t>
        <a:bodyPr/>
        <a:lstStyle/>
        <a:p>
          <a:endParaRPr lang="fr-BE"/>
        </a:p>
      </dgm:t>
    </dgm:pt>
    <dgm:pt modelId="{1B3995C7-30CE-4661-868C-3F4A7394A55A}">
      <dgm:prSet custT="1"/>
      <dgm:spPr/>
      <dgm:t>
        <a:bodyPr/>
        <a:lstStyle/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LECON2121 Advanced Macroeconomics I: Intertemporal Behavior and Business Cycles </a:t>
          </a:r>
        </a:p>
      </dgm:t>
    </dgm:pt>
    <dgm:pt modelId="{C8B9DACC-77C6-4F4C-96E4-A54C1675D469}" type="parTrans" cxnId="{70234FFD-85F5-4B63-8653-E66D599DF1CC}">
      <dgm:prSet/>
      <dgm:spPr/>
      <dgm:t>
        <a:bodyPr/>
        <a:lstStyle/>
        <a:p>
          <a:endParaRPr lang="fr-BE"/>
        </a:p>
      </dgm:t>
    </dgm:pt>
    <dgm:pt modelId="{19DFD319-134C-4562-83C4-82840ADA0CA9}" type="sibTrans" cxnId="{70234FFD-85F5-4B63-8653-E66D599DF1CC}">
      <dgm:prSet/>
      <dgm:spPr/>
      <dgm:t>
        <a:bodyPr/>
        <a:lstStyle/>
        <a:p>
          <a:endParaRPr lang="fr-BE"/>
        </a:p>
      </dgm:t>
    </dgm:pt>
    <dgm:pt modelId="{9E502F1D-4896-49EE-923F-F8B191A35E0C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Essay Paper LETRI2800 – 15 ECTS</a:t>
          </a:r>
        </a:p>
      </dgm:t>
    </dgm:pt>
    <dgm:pt modelId="{0BE62D77-965B-498E-A655-01F6A009C953}" type="parTrans" cxnId="{95492ACD-5157-4D62-B94A-C86419287D65}">
      <dgm:prSet/>
      <dgm:spPr/>
      <dgm:t>
        <a:bodyPr/>
        <a:lstStyle/>
        <a:p>
          <a:endParaRPr lang="fr-BE"/>
        </a:p>
      </dgm:t>
    </dgm:pt>
    <dgm:pt modelId="{F5DF2766-7804-48F3-BAA1-3C78D1658217}" type="sibTrans" cxnId="{95492ACD-5157-4D62-B94A-C86419287D65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5377" custLinFactNeighborY="1625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Y="-15868">
        <dgm:presLayoutVars>
          <dgm:bulletEnabled val="1"/>
        </dgm:presLayoutVars>
      </dgm:prSet>
      <dgm:spPr/>
    </dgm:pt>
  </dgm:ptLst>
  <dgm:cxnLst>
    <dgm:cxn modelId="{D6CC4C04-F4A2-4353-9615-DFF3BBC0A68A}" type="presOf" srcId="{3DE06327-4655-4426-A884-364CFF474888}" destId="{20723ADC-3B2C-4DA4-AEEA-55D098764491}" srcOrd="1" destOrd="0" presId="urn:microsoft.com/office/officeart/2005/8/layout/list1"/>
    <dgm:cxn modelId="{434A8716-ABC0-440A-9BD5-7522790F1BCD}" srcId="{3DE06327-4655-4426-A884-364CFF474888}" destId="{E237CA7A-B3C6-47CB-8C7E-1E99E9E94BF9}" srcOrd="2" destOrd="0" parTransId="{08F9C787-6986-4BB2-BC9D-B317DDB8F29D}" sibTransId="{411ED78E-090F-4435-8232-09BA29C512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FCCA2125-FBEE-4E6C-8792-5EEEF58F4AD7}" type="presOf" srcId="{74F40AF3-FEF9-4BFB-B117-75FB1D226C4B}" destId="{E6B4BC69-C00C-49D4-8744-B1DD1D3BB98F}" srcOrd="0" destOrd="8" presId="urn:microsoft.com/office/officeart/2005/8/layout/list1"/>
    <dgm:cxn modelId="{FF0A7235-C2A5-47FA-9774-DF53E6F312B8}" type="presOf" srcId="{B5C9E114-B34C-40E4-97B6-DC60C98FE9C3}" destId="{E6B4BC69-C00C-49D4-8744-B1DD1D3BB98F}" srcOrd="0" destOrd="11" presId="urn:microsoft.com/office/officeart/2005/8/layout/list1"/>
    <dgm:cxn modelId="{AE4E1D5B-0FE3-4392-8577-3EE44EDD1EFC}" srcId="{78B53DD7-5642-4A95-ABCA-A58FBB60A887}" destId="{3765606A-DA33-439F-82C3-AC3ED104A438}" srcOrd="2" destOrd="0" parTransId="{F3CFD0C2-1779-4D25-BF24-C887AAB08598}" sibTransId="{0AFD8E49-40B3-4841-A6CC-D96E2FF0EE59}"/>
    <dgm:cxn modelId="{5289AB43-EF3B-4C7D-B3E5-3143454D402D}" type="presOf" srcId="{3DE06327-4655-4426-A884-364CFF474888}" destId="{413369FA-736B-4100-B016-ABA4753F1D2B}" srcOrd="0" destOrd="0" presId="urn:microsoft.com/office/officeart/2005/8/layout/list1"/>
    <dgm:cxn modelId="{A172BC6B-DD7B-4781-AB8F-546A82CAFFC8}" type="presOf" srcId="{78B53DD7-5642-4A95-ABCA-A58FBB60A887}" destId="{E6B4BC69-C00C-49D4-8744-B1DD1D3BB98F}" srcOrd="0" destOrd="1" presId="urn:microsoft.com/office/officeart/2005/8/layout/list1"/>
    <dgm:cxn modelId="{350A4378-1E72-4064-8968-F2D45F3F760B}" type="presOf" srcId="{A2CBDB58-07AC-4728-8E3F-12ECC4B8FF66}" destId="{E6B4BC69-C00C-49D4-8744-B1DD1D3BB98F}" srcOrd="0" destOrd="6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C4A6CD8E-788C-4B41-B600-52DB323D2A23}" type="presOf" srcId="{468D6C27-53A3-421C-B65C-2A6ADF450D02}" destId="{E6B4BC69-C00C-49D4-8744-B1DD1D3BB98F}" srcOrd="0" destOrd="0" presId="urn:microsoft.com/office/officeart/2005/8/layout/list1"/>
    <dgm:cxn modelId="{8B077790-B757-4CC4-A056-93B372F311F3}" type="presOf" srcId="{56653456-92AA-4A33-955E-ABE7C7AB1A56}" destId="{E6B4BC69-C00C-49D4-8744-B1DD1D3BB98F}" srcOrd="0" destOrd="5" presId="urn:microsoft.com/office/officeart/2005/8/layout/list1"/>
    <dgm:cxn modelId="{E2EC7592-EF72-4000-8B48-A0C603B4CA83}" type="presOf" srcId="{BC515CC5-AB49-4EAE-9837-37DBBBC37DFD}" destId="{E6B4BC69-C00C-49D4-8744-B1DD1D3BB98F}" srcOrd="0" destOrd="2" presId="urn:microsoft.com/office/officeart/2005/8/layout/list1"/>
    <dgm:cxn modelId="{8DC37EA4-EBB9-475C-AE77-764E646EBFAD}" srcId="{78B53DD7-5642-4A95-ABCA-A58FBB60A887}" destId="{BC515CC5-AB49-4EAE-9837-37DBBBC37DFD}" srcOrd="0" destOrd="0" parTransId="{D5E54ADC-8420-4E10-B5E5-A2673CFC3D33}" sibTransId="{C017888F-4B9B-47EA-9F92-CBB9A6D9564F}"/>
    <dgm:cxn modelId="{03356CA7-936C-458C-88B4-2A64777238AF}" srcId="{3DE06327-4655-4426-A884-364CFF474888}" destId="{78B53DD7-5642-4A95-ABCA-A58FBB60A887}" srcOrd="1" destOrd="0" parTransId="{08A9BB72-AF6F-4A86-BA60-45CE649D1FE2}" sibTransId="{5678E1BE-5B4B-4C79-B33C-08877ECCD3E8}"/>
    <dgm:cxn modelId="{A4033EB2-BA3D-4324-B111-1BA56C9F2C1C}" type="presOf" srcId="{9E502F1D-4896-49EE-923F-F8B191A35E0C}" destId="{E6B4BC69-C00C-49D4-8744-B1DD1D3BB98F}" srcOrd="0" destOrd="9" presId="urn:microsoft.com/office/officeart/2005/8/layout/list1"/>
    <dgm:cxn modelId="{25B9C4B4-CEA5-4D38-B257-D098F7590F80}" srcId="{3DE06327-4655-4426-A884-364CFF474888}" destId="{B5C9E114-B34C-40E4-97B6-DC60C98FE9C3}" srcOrd="6" destOrd="0" parTransId="{4EC99939-9182-494A-B6B9-C6BC49BAA637}" sibTransId="{E5758D6F-176E-4FBF-BEA4-04AC2C680F19}"/>
    <dgm:cxn modelId="{34E8CBC3-BF19-433D-8174-4E5CE207477B}" type="presOf" srcId="{E237CA7A-B3C6-47CB-8C7E-1E99E9E94BF9}" destId="{E6B4BC69-C00C-49D4-8744-B1DD1D3BB98F}" srcOrd="0" destOrd="7" presId="urn:microsoft.com/office/officeart/2005/8/layout/list1"/>
    <dgm:cxn modelId="{2C7758C4-F278-4E0E-9362-C1ED18A19654}" srcId="{3DE06327-4655-4426-A884-364CFF474888}" destId="{44868B61-D91D-4770-840D-D2427B34CC22}" srcOrd="5" destOrd="0" parTransId="{7C0E5A0B-AA7C-451E-BB3F-AE0D932D23F8}" sibTransId="{B81CAA30-372B-4C79-98CC-3B2BC8CD319D}"/>
    <dgm:cxn modelId="{95492ACD-5157-4D62-B94A-C86419287D65}" srcId="{3DE06327-4655-4426-A884-364CFF474888}" destId="{9E502F1D-4896-49EE-923F-F8B191A35E0C}" srcOrd="4" destOrd="0" parTransId="{0BE62D77-965B-498E-A655-01F6A009C953}" sibTransId="{F5DF2766-7804-48F3-BAA1-3C78D1658217}"/>
    <dgm:cxn modelId="{88DFE4D3-10BC-4265-A3D7-CF2BEAB81C77}" srcId="{78B53DD7-5642-4A95-ABCA-A58FBB60A887}" destId="{56653456-92AA-4A33-955E-ABE7C7AB1A56}" srcOrd="3" destOrd="0" parTransId="{628B0BC0-244D-44BE-9692-9431F15F03E8}" sibTransId="{52917385-A039-4D4F-A366-36744CCBC2AC}"/>
    <dgm:cxn modelId="{1791DAD6-1B2C-4142-BE87-1CA03A31D138}" type="presOf" srcId="{1B3995C7-30CE-4661-868C-3F4A7394A55A}" destId="{E6B4BC69-C00C-49D4-8744-B1DD1D3BB98F}" srcOrd="0" destOrd="3" presId="urn:microsoft.com/office/officeart/2005/8/layout/list1"/>
    <dgm:cxn modelId="{A89FE9DD-C94F-47A9-B46A-6D3005C79CDF}" type="presOf" srcId="{3765606A-DA33-439F-82C3-AC3ED104A438}" destId="{E6B4BC69-C00C-49D4-8744-B1DD1D3BB98F}" srcOrd="0" destOrd="4" presId="urn:microsoft.com/office/officeart/2005/8/layout/list1"/>
    <dgm:cxn modelId="{0C1FF4E3-A2A9-4072-89DD-DC3FE4AEFADB}" type="presOf" srcId="{44868B61-D91D-4770-840D-D2427B34CC22}" destId="{E6B4BC69-C00C-49D4-8744-B1DD1D3BB98F}" srcOrd="0" destOrd="1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E7E68CF4-01BE-450C-B26E-75E0E422D591}" srcId="{78B53DD7-5642-4A95-ABCA-A58FBB60A887}" destId="{A2CBDB58-07AC-4728-8E3F-12ECC4B8FF66}" srcOrd="4" destOrd="0" parTransId="{40ACBDC4-1E4E-4628-A725-1A720280F18A}" sibTransId="{976E589F-AF4F-42AB-A3CF-C337684B1109}"/>
    <dgm:cxn modelId="{DC9B66F9-0535-49A3-9DA1-138BF3FFFCBD}" srcId="{3DE06327-4655-4426-A884-364CFF474888}" destId="{74F40AF3-FEF9-4BFB-B117-75FB1D226C4B}" srcOrd="3" destOrd="0" parTransId="{E1EAD852-D3D9-4FEA-A70B-B97BFFD92C86}" sibTransId="{0EE41302-53EC-4F4A-B82B-B117468FCD1E}"/>
    <dgm:cxn modelId="{70234FFD-85F5-4B63-8653-E66D599DF1CC}" srcId="{78B53DD7-5642-4A95-ABCA-A58FBB60A887}" destId="{1B3995C7-30CE-4661-868C-3F4A7394A55A}" srcOrd="1" destOrd="0" parTransId="{C8B9DACC-77C6-4F4C-96E4-A54C1675D469}" sibTransId="{19DFD319-134C-4562-83C4-82840ADA0CA9}"/>
    <dgm:cxn modelId="{C72A51E7-C1AD-4386-BFCA-21E4FA091C36}" type="presParOf" srcId="{DC1353DA-D98D-4A37-B8DC-E191887F6BD1}" destId="{758585FE-7136-4FB3-AB90-D82EA96131C5}" srcOrd="0" destOrd="0" presId="urn:microsoft.com/office/officeart/2005/8/layout/list1"/>
    <dgm:cxn modelId="{0582517A-EE1F-469A-A16B-C09F4C915786}" type="presParOf" srcId="{758585FE-7136-4FB3-AB90-D82EA96131C5}" destId="{413369FA-736B-4100-B016-ABA4753F1D2B}" srcOrd="0" destOrd="0" presId="urn:microsoft.com/office/officeart/2005/8/layout/list1"/>
    <dgm:cxn modelId="{FED09E73-60A1-4C78-B4CB-BE976DD6917C}" type="presParOf" srcId="{758585FE-7136-4FB3-AB90-D82EA96131C5}" destId="{20723ADC-3B2C-4DA4-AEEA-55D098764491}" srcOrd="1" destOrd="0" presId="urn:microsoft.com/office/officeart/2005/8/layout/list1"/>
    <dgm:cxn modelId="{E93D42CE-6F0B-451F-8704-ADFA86355069}" type="presParOf" srcId="{DC1353DA-D98D-4A37-B8DC-E191887F6BD1}" destId="{2FD754AD-E8E4-4C14-A7B8-19BDF25B0E43}" srcOrd="1" destOrd="0" presId="urn:microsoft.com/office/officeart/2005/8/layout/list1"/>
    <dgm:cxn modelId="{37CC5E49-B6F4-4356-A8E5-985EC2C36BDF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000" dirty="0"/>
            <a:t>TO DO LIST – PAE- ETRI2MA – YEAR 2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Econometrics Course to be chosen among LECON2601 or 2602 – 5 ECTS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E237CA7A-B3C6-47CB-8C7E-1E99E9E94BF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Research Seminar LECON2167 (participation in 20 seminars throughout the year) – 5 ECTS</a:t>
          </a:r>
        </a:p>
      </dgm:t>
    </dgm:pt>
    <dgm:pt modelId="{08F9C787-6986-4BB2-BC9D-B317DDB8F29D}" type="parTrans" cxnId="{434A8716-ABC0-440A-9BD5-7522790F1BCD}">
      <dgm:prSet/>
      <dgm:spPr/>
      <dgm:t>
        <a:bodyPr/>
        <a:lstStyle/>
        <a:p>
          <a:endParaRPr lang="fr-BE"/>
        </a:p>
      </dgm:t>
    </dgm:pt>
    <dgm:pt modelId="{411ED78E-090F-4435-8232-09BA29C51211}" type="sibTrans" cxnId="{434A8716-ABC0-440A-9BD5-7522790F1BCD}">
      <dgm:prSet/>
      <dgm:spPr/>
      <dgm:t>
        <a:bodyPr/>
        <a:lstStyle/>
        <a:p>
          <a:endParaRPr lang="fr-BE"/>
        </a:p>
      </dgm:t>
    </dgm:pt>
    <dgm:pt modelId="{74F40AF3-FEF9-4BFB-B117-75FB1D226C4B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3 courses to be chosen among options Advanced Economics I and Advanced Economics II – 15 ECTS</a:t>
          </a:r>
        </a:p>
      </dgm:t>
    </dgm:pt>
    <dgm:pt modelId="{E1EAD852-D3D9-4FEA-A70B-B97BFFD92C86}" type="parTrans" cxnId="{DC9B66F9-0535-49A3-9DA1-138BF3FFFCBD}">
      <dgm:prSet/>
      <dgm:spPr/>
      <dgm:t>
        <a:bodyPr/>
        <a:lstStyle/>
        <a:p>
          <a:endParaRPr lang="fr-BE"/>
        </a:p>
      </dgm:t>
    </dgm:pt>
    <dgm:pt modelId="{0EE41302-53EC-4F4A-B82B-B117468FCD1E}" type="sibTrans" cxnId="{DC9B66F9-0535-49A3-9DA1-138BF3FFFCBD}">
      <dgm:prSet/>
      <dgm:spPr/>
      <dgm:t>
        <a:bodyPr/>
        <a:lstStyle/>
        <a:p>
          <a:endParaRPr lang="fr-BE"/>
        </a:p>
      </dgm:t>
    </dgm:pt>
    <dgm:pt modelId="{B5C9E114-B34C-40E4-97B6-DC60C98FE9C3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gm:t>
    </dgm:pt>
    <dgm:pt modelId="{4EC99939-9182-494A-B6B9-C6BC49BAA637}" type="parTrans" cxnId="{25B9C4B4-CEA5-4D38-B257-D098F7590F80}">
      <dgm:prSet/>
      <dgm:spPr/>
      <dgm:t>
        <a:bodyPr/>
        <a:lstStyle/>
        <a:p>
          <a:endParaRPr lang="fr-BE"/>
        </a:p>
      </dgm:t>
    </dgm:pt>
    <dgm:pt modelId="{E5758D6F-176E-4FBF-BEA4-04AC2C680F19}" type="sibTrans" cxnId="{25B9C4B4-CEA5-4D38-B257-D098F7590F80}">
      <dgm:prSet/>
      <dgm:spPr/>
      <dgm:t>
        <a:bodyPr/>
        <a:lstStyle/>
        <a:p>
          <a:endParaRPr lang="fr-BE"/>
        </a:p>
      </dgm:t>
    </dgm:pt>
    <dgm:pt modelId="{44868B61-D91D-4770-840D-D2427B34CC2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7C0E5A0B-AA7C-451E-BB3F-AE0D932D23F8}" type="parTrans" cxnId="{2C7758C4-F278-4E0E-9362-C1ED18A19654}">
      <dgm:prSet/>
      <dgm:spPr/>
      <dgm:t>
        <a:bodyPr/>
        <a:lstStyle/>
        <a:p>
          <a:endParaRPr lang="fr-BE"/>
        </a:p>
      </dgm:t>
    </dgm:pt>
    <dgm:pt modelId="{B81CAA30-372B-4C79-98CC-3B2BC8CD319D}" type="sibTrans" cxnId="{2C7758C4-F278-4E0E-9362-C1ED18A19654}">
      <dgm:prSet/>
      <dgm:spPr/>
      <dgm:t>
        <a:bodyPr/>
        <a:lstStyle/>
        <a:p>
          <a:endParaRPr lang="fr-BE"/>
        </a:p>
      </dgm:t>
    </dgm:pt>
    <dgm:pt modelId="{9E419927-B3B2-46B2-8EDE-79C9506C2DC7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Thesis LETRI2900 – 20 ECTS</a:t>
          </a:r>
        </a:p>
      </dgm:t>
    </dgm:pt>
    <dgm:pt modelId="{67D658DC-DF12-413E-A7B0-7731378D0590}" type="parTrans" cxnId="{59DBB498-BA26-42E3-B15D-5213E88819AB}">
      <dgm:prSet/>
      <dgm:spPr/>
      <dgm:t>
        <a:bodyPr/>
        <a:lstStyle/>
        <a:p>
          <a:endParaRPr lang="fr-BE"/>
        </a:p>
      </dgm:t>
    </dgm:pt>
    <dgm:pt modelId="{21B36D3E-8561-479B-B1B5-D7FE331E5387}" type="sibTrans" cxnId="{59DBB498-BA26-42E3-B15D-5213E88819AB}">
      <dgm:prSet/>
      <dgm:spPr/>
      <dgm:t>
        <a:bodyPr/>
        <a:lstStyle/>
        <a:p>
          <a:endParaRPr lang="fr-BE"/>
        </a:p>
      </dgm:t>
    </dgm:pt>
    <dgm:pt modelId="{4853BA46-E762-4F12-8BD7-ADCC907BA55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Workshop Tutorial LETRI2910 – 5 ECTS</a:t>
          </a:r>
        </a:p>
      </dgm:t>
    </dgm:pt>
    <dgm:pt modelId="{67A979AC-1E93-4A26-B6C0-9242254D5F55}" type="parTrans" cxnId="{828C9E04-5801-4C5F-A829-49260C0B56AC}">
      <dgm:prSet/>
      <dgm:spPr/>
      <dgm:t>
        <a:bodyPr/>
        <a:lstStyle/>
        <a:p>
          <a:endParaRPr lang="fr-BE"/>
        </a:p>
      </dgm:t>
    </dgm:pt>
    <dgm:pt modelId="{0BB86BEB-D5B7-4A4D-A5D8-F3068A2E3FBC}" type="sibTrans" cxnId="{828C9E04-5801-4C5F-A829-49260C0B56AC}">
      <dgm:prSet/>
      <dgm:spPr/>
      <dgm:t>
        <a:bodyPr/>
        <a:lstStyle/>
        <a:p>
          <a:endParaRPr lang="fr-BE"/>
        </a:p>
      </dgm:t>
    </dgm:pt>
    <dgm:pt modelId="{28419C46-E1B4-44CF-9B5E-51A19CA8F4E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2 Advanced Courses in Economics (LECON</a:t>
          </a:r>
          <a:r>
            <a:rPr lang="fr-BE" sz="1800" kern="1200" dirty="0"/>
            <a:t>2702 &amp; LECON2703) – 10 ECTS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gm:t>
    </dgm:pt>
    <dgm:pt modelId="{7BD66413-CD98-474A-B89C-B720CC5AC1F6}" type="parTrans" cxnId="{180E4C69-7FF6-4A3E-A7F4-2ED0FEC96044}">
      <dgm:prSet/>
      <dgm:spPr/>
      <dgm:t>
        <a:bodyPr/>
        <a:lstStyle/>
        <a:p>
          <a:endParaRPr lang="fr-BE"/>
        </a:p>
      </dgm:t>
    </dgm:pt>
    <dgm:pt modelId="{9BD569AA-47B2-470B-8C62-FB2F376119C1}" type="sibTrans" cxnId="{180E4C69-7FF6-4A3E-A7F4-2ED0FEC96044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LinFactNeighborX="-5377" custLinFactNeighborY="1625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Y="-15868">
        <dgm:presLayoutVars>
          <dgm:bulletEnabled val="1"/>
        </dgm:presLayoutVars>
      </dgm:prSet>
      <dgm:spPr/>
    </dgm:pt>
  </dgm:ptLst>
  <dgm:cxnLst>
    <dgm:cxn modelId="{828C9E04-5801-4C5F-A829-49260C0B56AC}" srcId="{3DE06327-4655-4426-A884-364CFF474888}" destId="{4853BA46-E762-4F12-8BD7-ADCC907BA551}" srcOrd="3" destOrd="0" parTransId="{67A979AC-1E93-4A26-B6C0-9242254D5F55}" sibTransId="{0BB86BEB-D5B7-4A4D-A5D8-F3068A2E3FBC}"/>
    <dgm:cxn modelId="{434A8716-ABC0-440A-9BD5-7522790F1BCD}" srcId="{3DE06327-4655-4426-A884-364CFF474888}" destId="{E237CA7A-B3C6-47CB-8C7E-1E99E9E94BF9}" srcOrd="2" destOrd="0" parTransId="{08F9C787-6986-4BB2-BC9D-B317DDB8F29D}" sibTransId="{411ED78E-090F-4435-8232-09BA29C512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99DBF51F-9E99-4A0D-B3B5-E8D0DF997F7D}" type="presOf" srcId="{74F40AF3-FEF9-4BFB-B117-75FB1D226C4B}" destId="{E6B4BC69-C00C-49D4-8744-B1DD1D3BB98F}" srcOrd="0" destOrd="4" presId="urn:microsoft.com/office/officeart/2005/8/layout/list1"/>
    <dgm:cxn modelId="{BE815F42-616A-4132-99BA-584BFCC318F7}" type="presOf" srcId="{44868B61-D91D-4770-840D-D2427B34CC22}" destId="{E6B4BC69-C00C-49D4-8744-B1DD1D3BB98F}" srcOrd="0" destOrd="6" presId="urn:microsoft.com/office/officeart/2005/8/layout/list1"/>
    <dgm:cxn modelId="{10F1F664-88D6-4562-B391-937843EC0FBB}" type="presOf" srcId="{B5C9E114-B34C-40E4-97B6-DC60C98FE9C3}" destId="{E6B4BC69-C00C-49D4-8744-B1DD1D3BB98F}" srcOrd="0" destOrd="7" presId="urn:microsoft.com/office/officeart/2005/8/layout/list1"/>
    <dgm:cxn modelId="{180E4C69-7FF6-4A3E-A7F4-2ED0FEC96044}" srcId="{3DE06327-4655-4426-A884-364CFF474888}" destId="{28419C46-E1B4-44CF-9B5E-51A19CA8F4E9}" srcOrd="1" destOrd="0" parTransId="{7BD66413-CD98-474A-B89C-B720CC5AC1F6}" sibTransId="{9BD569AA-47B2-470B-8C62-FB2F376119C1}"/>
    <dgm:cxn modelId="{9E8F874A-588D-475E-8B0B-EF1EBF7E73BA}" type="presOf" srcId="{4853BA46-E762-4F12-8BD7-ADCC907BA551}" destId="{E6B4BC69-C00C-49D4-8744-B1DD1D3BB98F}" srcOrd="0" destOrd="3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4708EC93-1835-4229-BA66-0D6BE2036F7D}" type="presOf" srcId="{3DE06327-4655-4426-A884-364CFF474888}" destId="{413369FA-736B-4100-B016-ABA4753F1D2B}" srcOrd="0" destOrd="0" presId="urn:microsoft.com/office/officeart/2005/8/layout/list1"/>
    <dgm:cxn modelId="{59DBB498-BA26-42E3-B15D-5213E88819AB}" srcId="{3DE06327-4655-4426-A884-364CFF474888}" destId="{9E419927-B3B2-46B2-8EDE-79C9506C2DC7}" srcOrd="5" destOrd="0" parTransId="{67D658DC-DF12-413E-A7B0-7731378D0590}" sibTransId="{21B36D3E-8561-479B-B1B5-D7FE331E5387}"/>
    <dgm:cxn modelId="{25B9C4B4-CEA5-4D38-B257-D098F7590F80}" srcId="{3DE06327-4655-4426-A884-364CFF474888}" destId="{B5C9E114-B34C-40E4-97B6-DC60C98FE9C3}" srcOrd="7" destOrd="0" parTransId="{4EC99939-9182-494A-B6B9-C6BC49BAA637}" sibTransId="{E5758D6F-176E-4FBF-BEA4-04AC2C680F19}"/>
    <dgm:cxn modelId="{2C7758C4-F278-4E0E-9362-C1ED18A19654}" srcId="{3DE06327-4655-4426-A884-364CFF474888}" destId="{44868B61-D91D-4770-840D-D2427B34CC22}" srcOrd="6" destOrd="0" parTransId="{7C0E5A0B-AA7C-451E-BB3F-AE0D932D23F8}" sibTransId="{B81CAA30-372B-4C79-98CC-3B2BC8CD319D}"/>
    <dgm:cxn modelId="{A7966FC6-B0B3-488E-A75D-EAD22E65CF89}" type="presOf" srcId="{3DE06327-4655-4426-A884-364CFF474888}" destId="{20723ADC-3B2C-4DA4-AEEA-55D098764491}" srcOrd="1" destOrd="0" presId="urn:microsoft.com/office/officeart/2005/8/layout/list1"/>
    <dgm:cxn modelId="{729431D7-D3CC-4CE0-9474-41C9DF5791EF}" type="presOf" srcId="{E237CA7A-B3C6-47CB-8C7E-1E99E9E94BF9}" destId="{E6B4BC69-C00C-49D4-8744-B1DD1D3BB98F}" srcOrd="0" destOrd="2" presId="urn:microsoft.com/office/officeart/2005/8/layout/list1"/>
    <dgm:cxn modelId="{1BBB98E0-9F8E-4A2C-BFC8-91EC50A04632}" type="presOf" srcId="{28419C46-E1B4-44CF-9B5E-51A19CA8F4E9}" destId="{E6B4BC69-C00C-49D4-8744-B1DD1D3BB98F}" srcOrd="0" destOrd="1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F09A9BF3-9D56-4379-8E83-49A20DED8E60}" type="presOf" srcId="{9E419927-B3B2-46B2-8EDE-79C9506C2DC7}" destId="{E6B4BC69-C00C-49D4-8744-B1DD1D3BB98F}" srcOrd="0" destOrd="5" presId="urn:microsoft.com/office/officeart/2005/8/layout/list1"/>
    <dgm:cxn modelId="{453165F9-B461-44C8-B38D-2AA141C43614}" type="presOf" srcId="{468D6C27-53A3-421C-B65C-2A6ADF450D02}" destId="{E6B4BC69-C00C-49D4-8744-B1DD1D3BB98F}" srcOrd="0" destOrd="0" presId="urn:microsoft.com/office/officeart/2005/8/layout/list1"/>
    <dgm:cxn modelId="{DC9B66F9-0535-49A3-9DA1-138BF3FFFCBD}" srcId="{3DE06327-4655-4426-A884-364CFF474888}" destId="{74F40AF3-FEF9-4BFB-B117-75FB1D226C4B}" srcOrd="4" destOrd="0" parTransId="{E1EAD852-D3D9-4FEA-A70B-B97BFFD92C86}" sibTransId="{0EE41302-53EC-4F4A-B82B-B117468FCD1E}"/>
    <dgm:cxn modelId="{62D8F21F-FB05-421E-BEF4-9CE13EE0043A}" type="presParOf" srcId="{DC1353DA-D98D-4A37-B8DC-E191887F6BD1}" destId="{758585FE-7136-4FB3-AB90-D82EA96131C5}" srcOrd="0" destOrd="0" presId="urn:microsoft.com/office/officeart/2005/8/layout/list1"/>
    <dgm:cxn modelId="{175AF8F8-C634-452D-A981-06C30197FF25}" type="presParOf" srcId="{758585FE-7136-4FB3-AB90-D82EA96131C5}" destId="{413369FA-736B-4100-B016-ABA4753F1D2B}" srcOrd="0" destOrd="0" presId="urn:microsoft.com/office/officeart/2005/8/layout/list1"/>
    <dgm:cxn modelId="{A5241828-42EF-4C8A-AE54-7FEF619E025A}" type="presParOf" srcId="{758585FE-7136-4FB3-AB90-D82EA96131C5}" destId="{20723ADC-3B2C-4DA4-AEEA-55D098764491}" srcOrd="1" destOrd="0" presId="urn:microsoft.com/office/officeart/2005/8/layout/list1"/>
    <dgm:cxn modelId="{D5543B18-3566-4F78-8BEF-6C6F04AAF501}" type="presParOf" srcId="{DC1353DA-D98D-4A37-B8DC-E191887F6BD1}" destId="{2FD754AD-E8E4-4C14-A7B8-19BDF25B0E43}" srcOrd="1" destOrd="0" presId="urn:microsoft.com/office/officeart/2005/8/layout/list1"/>
    <dgm:cxn modelId="{41F2AAFB-0E06-45D0-966E-0A1B1BA33B81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1800" dirty="0"/>
            <a:t>Annual Program – PAE (</a:t>
          </a:r>
          <a:r>
            <a:rPr lang="en-US" sz="1800" dirty="0" err="1"/>
            <a:t>Parcours</a:t>
          </a:r>
          <a:r>
            <a:rPr lang="en-US" sz="1800" dirty="0"/>
            <a:t> Annuel de </a:t>
          </a:r>
          <a:r>
            <a:rPr lang="en-US" sz="1800" dirty="0" err="1"/>
            <a:t>l’Etudiant</a:t>
          </a:r>
          <a:r>
            <a:rPr lang="en-US" sz="1800" dirty="0"/>
            <a:t>)</a:t>
          </a:r>
          <a:endParaRPr lang="en-US" sz="500" dirty="0"/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Link to the annual programs: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35E34FF9-7B78-4053-AA6F-71A002C97FA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1"/>
            </a:rPr>
            <a:t>https://uclouvain.be/prog-2026-econ2m1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0C4823B1-ABD6-4E99-BCFE-9810915752B4}" type="parTrans" cxnId="{FBD2B77E-CD50-4DE4-9993-1EBEA1A02A0E}">
      <dgm:prSet/>
      <dgm:spPr/>
      <dgm:t>
        <a:bodyPr/>
        <a:lstStyle/>
        <a:p>
          <a:endParaRPr lang="fr-BE"/>
        </a:p>
      </dgm:t>
    </dgm:pt>
    <dgm:pt modelId="{E556C773-ECEB-4741-990C-5E948EBB241C}" type="sibTrans" cxnId="{FBD2B77E-CD50-4DE4-9993-1EBEA1A02A0E}">
      <dgm:prSet/>
      <dgm:spPr/>
      <dgm:t>
        <a:bodyPr/>
        <a:lstStyle/>
        <a:p>
          <a:endParaRPr lang="fr-BE"/>
        </a:p>
      </dgm:t>
    </dgm:pt>
    <dgm:pt modelId="{7173B28D-4419-4B34-883E-AC75E80CAA0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2"/>
            </a:rPr>
            <a:t>https://uclouvain.be/en-prog-2026-econ2m-programme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(for ECON2MS/G &amp; ECON2MA -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you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just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need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select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your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focus: </a:t>
          </a:r>
          <a:r>
            <a:rPr lang="fr-BE" sz="1800" kern="1200" dirty="0">
              <a:solidFill>
                <a:srgbClr val="7030A0"/>
              </a:solidFill>
              <a:latin typeface="Calibri" panose="020F0502020204030204"/>
              <a:ea typeface="+mn-ea"/>
              <a:cs typeface="+mn-cs"/>
            </a:rPr>
            <a:t>Professional focus for ECON2MS/G 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and </a:t>
          </a:r>
          <a:r>
            <a:rPr lang="fr-BE" sz="1800" kern="1200" dirty="0" err="1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BE" sz="1800" kern="1200" dirty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 Focus for ECON2MA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)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EEED5F18-72D2-4D02-851A-006CF92DC34D}" type="parTrans" cxnId="{107144D6-7973-430A-825E-A2DEE7F2FFCC}">
      <dgm:prSet/>
      <dgm:spPr/>
      <dgm:t>
        <a:bodyPr/>
        <a:lstStyle/>
        <a:p>
          <a:endParaRPr lang="fr-BE"/>
        </a:p>
      </dgm:t>
    </dgm:pt>
    <dgm:pt modelId="{0DE69F5C-8440-4412-B2BB-2D25B8334ACF}" type="sibTrans" cxnId="{107144D6-7973-430A-825E-A2DEE7F2FFCC}">
      <dgm:prSet/>
      <dgm:spPr/>
      <dgm:t>
        <a:bodyPr/>
        <a:lstStyle/>
        <a:p>
          <a:endParaRPr lang="fr-BE"/>
        </a:p>
      </dgm:t>
    </dgm:pt>
    <dgm:pt modelId="{637D3092-CA4C-40E9-987C-44114BEC8D5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3"/>
            </a:rPr>
            <a:t>https://uclouvain.be/prog-2026-etri2m-programme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4EF939A9-C360-43AB-AFCA-CCE5CB3498A1}" type="parTrans" cxnId="{E13F6115-D294-4BF6-B66B-C5C774DA5BD5}">
      <dgm:prSet/>
      <dgm:spPr/>
      <dgm:t>
        <a:bodyPr/>
        <a:lstStyle/>
        <a:p>
          <a:endParaRPr lang="fr-BE"/>
        </a:p>
      </dgm:t>
    </dgm:pt>
    <dgm:pt modelId="{95D2274B-702B-4D9B-A64A-BDA99D74515D}" type="sibTrans" cxnId="{E13F6115-D294-4BF6-B66B-C5C774DA5BD5}">
      <dgm:prSet/>
      <dgm:spPr/>
      <dgm:t>
        <a:bodyPr/>
        <a:lstStyle/>
        <a:p>
          <a:endParaRPr lang="fr-BE"/>
        </a:p>
      </dgm:t>
    </dgm:pt>
    <dgm:pt modelId="{05EDBF9C-91B9-4951-A2F5-B9370D7B4F0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Once you have drafted your PAE on your side, you can go to OSIS and submit it online</a:t>
          </a:r>
        </a:p>
      </dgm:t>
    </dgm:pt>
    <dgm:pt modelId="{4B2827F9-1FA4-4983-95F9-8AFD00725E8F}" type="parTrans" cxnId="{2B09E4FB-597D-42AF-A408-AFD1A1A47CE4}">
      <dgm:prSet/>
      <dgm:spPr/>
      <dgm:t>
        <a:bodyPr/>
        <a:lstStyle/>
        <a:p>
          <a:endParaRPr lang="fr-BE"/>
        </a:p>
      </dgm:t>
    </dgm:pt>
    <dgm:pt modelId="{CC50BD26-307B-4595-BB3C-3B1E332D3A4E}" type="sibTrans" cxnId="{2B09E4FB-597D-42AF-A408-AFD1A1A47CE4}">
      <dgm:prSet/>
      <dgm:spPr/>
      <dgm:t>
        <a:bodyPr/>
        <a:lstStyle/>
        <a:p>
          <a:endParaRPr lang="fr-BE"/>
        </a:p>
      </dgm:t>
    </dgm:pt>
    <dgm:pt modelId="{B02D122D-24D8-4AC6-A38A-03EB030AF096}">
      <dgm:prSet custT="1"/>
      <dgm:spPr/>
      <dgm:t>
        <a:bodyPr/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u="sng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 ESL Ambassador Hugo Desmet </a:t>
          </a:r>
          <a:r>
            <a:rPr lang="en-US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will be at your disposal to answer your questions and help you create your PAE from 14/09 to 15/10 (see the schedule on ESL Website)</a:t>
          </a:r>
        </a:p>
      </dgm:t>
    </dgm:pt>
    <dgm:pt modelId="{2579F724-8D01-42CB-9D99-63F9357DBA6E}" type="parTrans" cxnId="{27F6996A-30A6-4710-9827-0EC0CF798A94}">
      <dgm:prSet/>
      <dgm:spPr/>
    </dgm:pt>
    <dgm:pt modelId="{FE927970-9C25-4270-83DA-852F13F29D1F}" type="sibTrans" cxnId="{27F6996A-30A6-4710-9827-0EC0CF798A94}">
      <dgm:prSet/>
      <dgm:spPr/>
    </dgm:pt>
    <dgm:pt modelId="{E2F55BA5-6517-4C5B-9442-CCB6BE9A5480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8C1EA43D-CCD0-4C37-B64A-BB0AD64C615D}" type="parTrans" cxnId="{8A5F08F6-EB24-4C79-B9E9-04D46A5F9870}">
      <dgm:prSet/>
      <dgm:spPr/>
    </dgm:pt>
    <dgm:pt modelId="{3AA68CBB-4AA8-412A-BE1E-99F1F227D664}" type="sibTrans" cxnId="{8A5F08F6-EB24-4C79-B9E9-04D46A5F9870}">
      <dgm:prSet/>
      <dgm:spPr/>
    </dgm:pt>
    <dgm:pt modelId="{B5555075-E53A-410A-B226-0EEBC18C1705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If the Ambassadors can’t help you, you can take an appointment with </a:t>
          </a:r>
          <a:r>
            <a:rPr lang="en-US" sz="1800" kern="1200" dirty="0" err="1">
              <a:latin typeface="Calibri" panose="020F0502020204030204"/>
              <a:ea typeface="+mn-ea"/>
              <a:cs typeface="+mn-cs"/>
            </a:rPr>
            <a:t>Mrs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 Porreweck for further guidance 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(!! If your questions do not require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Mrs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Porreweck’s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 assistance, you will be redirected to the student ambassador. This is to avoid long queue and excessive waiting times)</a:t>
          </a:r>
        </a:p>
      </dgm:t>
    </dgm:pt>
    <dgm:pt modelId="{71A06F24-EE7F-4A80-92F0-1676FB46081A}" type="parTrans" cxnId="{01137D79-61D6-4E52-8C37-1535BC0EE9C3}">
      <dgm:prSet/>
      <dgm:spPr/>
      <dgm:t>
        <a:bodyPr/>
        <a:lstStyle/>
        <a:p>
          <a:endParaRPr lang="fr-BE"/>
        </a:p>
      </dgm:t>
    </dgm:pt>
    <dgm:pt modelId="{5AEE53C6-B7D5-4C33-A737-7D264C330EAE}" type="sibTrans" cxnId="{01137D79-61D6-4E52-8C37-1535BC0EE9C3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315587" custLinFactNeighborX="-3514" custLinFactNeighborY="1044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6425" custLinFactNeighborY="15108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E13F6115-D294-4BF6-B66B-C5C774DA5BD5}" srcId="{468D6C27-53A3-421C-B65C-2A6ADF450D02}" destId="{637D3092-CA4C-40E9-987C-44114BEC8D51}" srcOrd="2" destOrd="0" parTransId="{4EF939A9-C360-43AB-AFCA-CCE5CB3498A1}" sibTransId="{95D2274B-702B-4D9B-A64A-BDA99D74515D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AF78551D-01A7-4B64-8EB5-3A55157474E0}" type="presOf" srcId="{B02D122D-24D8-4AC6-A38A-03EB030AF096}" destId="{E6B4BC69-C00C-49D4-8744-B1DD1D3BB98F}" srcOrd="0" destOrd="5" presId="urn:microsoft.com/office/officeart/2005/8/layout/list1"/>
    <dgm:cxn modelId="{23615325-D56C-4228-9522-F6B740681B95}" type="presOf" srcId="{E2F55BA5-6517-4C5B-9442-CCB6BE9A5480}" destId="{E6B4BC69-C00C-49D4-8744-B1DD1D3BB98F}" srcOrd="0" destOrd="4" presId="urn:microsoft.com/office/officeart/2005/8/layout/list1"/>
    <dgm:cxn modelId="{5081D13A-1FD7-482C-AA9F-2010C9FA24D7}" type="presOf" srcId="{7173B28D-4419-4B34-883E-AC75E80CAA0A}" destId="{E6B4BC69-C00C-49D4-8744-B1DD1D3BB98F}" srcOrd="0" destOrd="2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903F348-F885-4ABD-A330-0116BEDE9A72}" type="presOf" srcId="{35E34FF9-7B78-4053-AA6F-71A002C97FA4}" destId="{E6B4BC69-C00C-49D4-8744-B1DD1D3BB98F}" srcOrd="0" destOrd="1" presId="urn:microsoft.com/office/officeart/2005/8/layout/list1"/>
    <dgm:cxn modelId="{27F6996A-30A6-4710-9827-0EC0CF798A94}" srcId="{3DE06327-4655-4426-A884-364CFF474888}" destId="{B02D122D-24D8-4AC6-A38A-03EB030AF096}" srcOrd="2" destOrd="0" parTransId="{2579F724-8D01-42CB-9D99-63F9357DBA6E}" sibTransId="{FE927970-9C25-4270-83DA-852F13F29D1F}"/>
    <dgm:cxn modelId="{01137D79-61D6-4E52-8C37-1535BC0EE9C3}" srcId="{3DE06327-4655-4426-A884-364CFF474888}" destId="{B5555075-E53A-410A-B226-0EEBC18C1705}" srcOrd="3" destOrd="0" parTransId="{71A06F24-EE7F-4A80-92F0-1676FB46081A}" sibTransId="{5AEE53C6-B7D5-4C33-A737-7D264C330EAE}"/>
    <dgm:cxn modelId="{FBD2B77E-CD50-4DE4-9993-1EBEA1A02A0E}" srcId="{468D6C27-53A3-421C-B65C-2A6ADF450D02}" destId="{35E34FF9-7B78-4053-AA6F-71A002C97FA4}" srcOrd="0" destOrd="0" parTransId="{0C4823B1-ABD6-4E99-BCFE-9810915752B4}" sibTransId="{E556C773-ECEB-4741-990C-5E948EBB241C}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3A934FA3-A2B9-4581-A26F-1E1EC0207BA8}" type="presOf" srcId="{B5555075-E53A-410A-B226-0EEBC18C1705}" destId="{E6B4BC69-C00C-49D4-8744-B1DD1D3BB98F}" srcOrd="0" destOrd="6" presId="urn:microsoft.com/office/officeart/2005/8/layout/list1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283B17CF-D655-4910-AF35-926381F12108}" type="presOf" srcId="{637D3092-CA4C-40E9-987C-44114BEC8D51}" destId="{E6B4BC69-C00C-49D4-8744-B1DD1D3BB98F}" srcOrd="0" destOrd="3" presId="urn:microsoft.com/office/officeart/2005/8/layout/list1"/>
    <dgm:cxn modelId="{107144D6-7973-430A-825E-A2DEE7F2FFCC}" srcId="{468D6C27-53A3-421C-B65C-2A6ADF450D02}" destId="{7173B28D-4419-4B34-883E-AC75E80CAA0A}" srcOrd="1" destOrd="0" parTransId="{EEED5F18-72D2-4D02-851A-006CF92DC34D}" sibTransId="{0DE69F5C-8440-4412-B2BB-2D25B8334ACF}"/>
    <dgm:cxn modelId="{E79FB0E9-7C86-4474-9145-1CD37AE8E207}" type="presOf" srcId="{05EDBF9C-91B9-4951-A2F5-B9370D7B4F09}" destId="{E6B4BC69-C00C-49D4-8744-B1DD1D3BB98F}" srcOrd="0" destOrd="7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8A5F08F6-EB24-4C79-B9E9-04D46A5F9870}" srcId="{3DE06327-4655-4426-A884-364CFF474888}" destId="{E2F55BA5-6517-4C5B-9442-CCB6BE9A5480}" srcOrd="1" destOrd="0" parTransId="{8C1EA43D-CCD0-4C37-B64A-BB0AD64C615D}" sibTransId="{3AA68CBB-4AA8-412A-BE1E-99F1F227D664}"/>
    <dgm:cxn modelId="{2B09E4FB-597D-42AF-A408-AFD1A1A47CE4}" srcId="{B5555075-E53A-410A-B226-0EEBC18C1705}" destId="{05EDBF9C-91B9-4951-A2F5-B9370D7B4F09}" srcOrd="0" destOrd="0" parTransId="{4B2827F9-1FA4-4983-95F9-8AFD00725E8F}" sibTransId="{CC50BD26-307B-4595-BB3C-3B1E332D3A4E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- BOOTCAMP – </a:t>
          </a:r>
          <a:r>
            <a:rPr lang="en-US" sz="2400" dirty="0">
              <a:latin typeface="Calibri Light" panose="020F0302020204030204"/>
            </a:rPr>
            <a:t>02/10 – 13/11</a:t>
          </a:r>
          <a:endParaRPr lang="en-US" sz="2400" dirty="0"/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MANDATORY INFO SESSION: 22/09/2026 13:00-13:45 MORE54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0C2A7056-ECAF-4737-94AD-145FD3C3100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6  modules of 3 hours (2hours theory and 1 hour practice)</a:t>
          </a:r>
        </a:p>
      </dgm:t>
    </dgm:pt>
    <dgm:pt modelId="{9965ED96-596A-4F0A-8256-99D3D93BBD89}" type="parTrans" cxnId="{ACD9D6BE-6A55-454B-B02E-8A7800E82B37}">
      <dgm:prSet/>
      <dgm:spPr/>
      <dgm:t>
        <a:bodyPr/>
        <a:lstStyle/>
        <a:p>
          <a:endParaRPr lang="fr-BE"/>
        </a:p>
      </dgm:t>
    </dgm:pt>
    <dgm:pt modelId="{B17297A2-8EA1-4704-9280-044E1F5291E6}" type="sibTrans" cxnId="{ACD9D6BE-6A55-454B-B02E-8A7800E82B37}">
      <dgm:prSet/>
      <dgm:spPr/>
      <dgm:t>
        <a:bodyPr/>
        <a:lstStyle/>
        <a:p>
          <a:endParaRPr lang="fr-BE"/>
        </a:p>
      </dgm:t>
    </dgm:pt>
    <dgm:pt modelId="{CD36058E-8F65-4DAB-AD67-1ED0BCCEB3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1: R introduction</a:t>
          </a:r>
        </a:p>
      </dgm:t>
    </dgm:pt>
    <dgm:pt modelId="{C8E2DDFF-0316-4DAB-B0A9-BACFC3BE6AB3}" type="parTrans" cxnId="{48629E41-45CE-4445-8236-0A44DDA63534}">
      <dgm:prSet/>
      <dgm:spPr/>
      <dgm:t>
        <a:bodyPr/>
        <a:lstStyle/>
        <a:p>
          <a:endParaRPr lang="fr-BE"/>
        </a:p>
      </dgm:t>
    </dgm:pt>
    <dgm:pt modelId="{70520267-C0FE-4A4D-AE6B-C984B17AE6CD}" type="sibTrans" cxnId="{48629E41-45CE-4445-8236-0A44DDA63534}">
      <dgm:prSet/>
      <dgm:spPr/>
      <dgm:t>
        <a:bodyPr/>
        <a:lstStyle/>
        <a:p>
          <a:endParaRPr lang="fr-BE"/>
        </a:p>
      </dgm:t>
    </dgm:pt>
    <dgm:pt modelId="{6EE16045-7B9F-4BF7-A5F4-BB92190E5F2F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2: R advanced</a:t>
          </a:r>
        </a:p>
      </dgm:t>
    </dgm:pt>
    <dgm:pt modelId="{F04D15EC-6478-46F5-9D60-B95FA26271EC}" type="parTrans" cxnId="{BF908014-B4F3-4C2C-855E-8262E082326E}">
      <dgm:prSet/>
      <dgm:spPr/>
      <dgm:t>
        <a:bodyPr/>
        <a:lstStyle/>
        <a:p>
          <a:endParaRPr lang="fr-BE"/>
        </a:p>
      </dgm:t>
    </dgm:pt>
    <dgm:pt modelId="{3CA8C9E9-5B76-4ECA-8D17-C23CBB7C1431}" type="sibTrans" cxnId="{BF908014-B4F3-4C2C-855E-8262E082326E}">
      <dgm:prSet/>
      <dgm:spPr/>
      <dgm:t>
        <a:bodyPr/>
        <a:lstStyle/>
        <a:p>
          <a:endParaRPr lang="fr-BE"/>
        </a:p>
      </dgm:t>
    </dgm:pt>
    <dgm:pt modelId="{9AB9712A-3D6D-47A4-8B99-D9438A2C218C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3: Scientific Writing using LaTeX</a:t>
          </a:r>
        </a:p>
      </dgm:t>
    </dgm:pt>
    <dgm:pt modelId="{176124C0-FD77-4844-A488-F0C558800E39}" type="parTrans" cxnId="{A68FAEFF-9EBC-4C14-83F2-E3494B0F37DB}">
      <dgm:prSet/>
      <dgm:spPr/>
      <dgm:t>
        <a:bodyPr/>
        <a:lstStyle/>
        <a:p>
          <a:endParaRPr lang="fr-BE"/>
        </a:p>
      </dgm:t>
    </dgm:pt>
    <dgm:pt modelId="{16DE3821-FC0D-497B-9657-A0DB3460E69D}" type="sibTrans" cxnId="{A68FAEFF-9EBC-4C14-83F2-E3494B0F37DB}">
      <dgm:prSet/>
      <dgm:spPr/>
      <dgm:t>
        <a:bodyPr/>
        <a:lstStyle/>
        <a:p>
          <a:endParaRPr lang="fr-BE"/>
        </a:p>
      </dgm:t>
    </dgm:pt>
    <dgm:pt modelId="{1B9D20DE-CF26-42D5-9379-75C24C36467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4: Stata Introduction</a:t>
          </a:r>
        </a:p>
      </dgm:t>
    </dgm:pt>
    <dgm:pt modelId="{CE08E5B3-88C1-4D76-8F0F-61F4367C9DFD}" type="parTrans" cxnId="{1B68DDCC-A91D-4177-BA10-DD841ECD19BE}">
      <dgm:prSet/>
      <dgm:spPr/>
      <dgm:t>
        <a:bodyPr/>
        <a:lstStyle/>
        <a:p>
          <a:endParaRPr lang="fr-BE"/>
        </a:p>
      </dgm:t>
    </dgm:pt>
    <dgm:pt modelId="{532EB5E8-535C-43CE-809A-789604AB8A4B}" type="sibTrans" cxnId="{1B68DDCC-A91D-4177-BA10-DD841ECD19BE}">
      <dgm:prSet/>
      <dgm:spPr/>
      <dgm:t>
        <a:bodyPr/>
        <a:lstStyle/>
        <a:p>
          <a:endParaRPr lang="fr-BE"/>
        </a:p>
      </dgm:t>
    </dgm:pt>
    <dgm:pt modelId="{7BB126C7-991F-45C0-BD54-E689CF853B7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5: Stata Advanced</a:t>
          </a:r>
          <a:b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The Bootcamp will be evaluated after the 5 modules. </a:t>
          </a:r>
          <a:r>
            <a:rPr lang="fr-BE" sz="1800" kern="1200" dirty="0"/>
            <a:t>This </a:t>
          </a:r>
          <a:r>
            <a:rPr lang="fr-BE" sz="1800" kern="1200" dirty="0" err="1"/>
            <a:t>evaluation</a:t>
          </a:r>
          <a:r>
            <a:rPr lang="fr-BE" sz="1800" kern="1200" dirty="0"/>
            <a:t> </a:t>
          </a:r>
          <a:r>
            <a:rPr lang="fr-BE" sz="1800" u="sng" kern="1200" dirty="0" err="1"/>
            <a:t>will</a:t>
          </a:r>
          <a:r>
            <a:rPr lang="fr-BE" sz="1800" u="sng" kern="1200" dirty="0"/>
            <a:t> count for 1 point out of 20 of </a:t>
          </a:r>
          <a:r>
            <a:rPr lang="fr-BE" sz="1800" u="sng" kern="1200" dirty="0" err="1"/>
            <a:t>your</a:t>
          </a:r>
          <a:r>
            <a:rPr lang="fr-BE" sz="1800" u="sng" kern="1200" dirty="0"/>
            <a:t> </a:t>
          </a:r>
          <a:r>
            <a:rPr lang="fr-BE" sz="1800" u="sng" kern="1200" dirty="0" err="1"/>
            <a:t>thesis</a:t>
          </a:r>
          <a:r>
            <a:rPr lang="fr-BE" sz="1800" kern="1200" dirty="0"/>
            <a:t> </a:t>
          </a:r>
          <a:endParaRPr lang="en-US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2FE12F49-C7C5-4E73-B9A4-62E9F571D174}" type="parTrans" cxnId="{E9B3B326-F267-4EDF-87C1-3D48011B1E17}">
      <dgm:prSet/>
      <dgm:spPr/>
      <dgm:t>
        <a:bodyPr/>
        <a:lstStyle/>
        <a:p>
          <a:endParaRPr lang="fr-BE"/>
        </a:p>
      </dgm:t>
    </dgm:pt>
    <dgm:pt modelId="{18641617-6DD2-4097-BBD4-B03367ADFD02}" type="sibTrans" cxnId="{E9B3B326-F267-4EDF-87C1-3D48011B1E17}">
      <dgm:prSet/>
      <dgm:spPr/>
      <dgm:t>
        <a:bodyPr/>
        <a:lstStyle/>
        <a:p>
          <a:endParaRPr lang="fr-BE"/>
        </a:p>
      </dgm:t>
    </dgm:pt>
    <dgm:pt modelId="{5C444D26-DC14-4614-9E4B-3FD0021C8EA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MANDATORY</a:t>
          </a: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for ALL newcomers registered in an ESL master’s in Economics</a:t>
          </a:r>
        </a:p>
      </dgm:t>
    </dgm:pt>
    <dgm:pt modelId="{F2597DEB-2DB3-48EF-800A-1E2A69A81CAF}" type="parTrans" cxnId="{C9C6F18D-26E7-49E9-99A0-C8AB98D20B39}">
      <dgm:prSet/>
      <dgm:spPr/>
      <dgm:t>
        <a:bodyPr/>
        <a:lstStyle/>
        <a:p>
          <a:endParaRPr lang="fr-BE"/>
        </a:p>
      </dgm:t>
    </dgm:pt>
    <dgm:pt modelId="{113EC0D5-2E46-4CBF-9D8A-3546FA6C4E2C}" type="sibTrans" cxnId="{C9C6F18D-26E7-49E9-99A0-C8AB98D20B39}">
      <dgm:prSet/>
      <dgm:spPr/>
      <dgm:t>
        <a:bodyPr/>
        <a:lstStyle/>
        <a:p>
          <a:endParaRPr lang="fr-BE"/>
        </a:p>
      </dgm:t>
    </dgm:pt>
    <dgm:pt modelId="{7A4856A1-D446-42A5-BC96-F0C4A52E5311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6: Soft Skills (how to speak in stressful situations and how to create impactful presentations?)</a:t>
          </a:r>
        </a:p>
      </dgm:t>
    </dgm:pt>
    <dgm:pt modelId="{27B825C5-E7D6-4120-A188-B5A4A73E9B16}" type="parTrans" cxnId="{E6AC1256-96EF-47F8-9E93-64F9ECC29299}">
      <dgm:prSet/>
      <dgm:spPr/>
      <dgm:t>
        <a:bodyPr/>
        <a:lstStyle/>
        <a:p>
          <a:endParaRPr lang="fr-BE"/>
        </a:p>
      </dgm:t>
    </dgm:pt>
    <dgm:pt modelId="{188BDF85-A4C9-45AE-9EE2-2558C8B9AE06}" type="sibTrans" cxnId="{E6AC1256-96EF-47F8-9E93-64F9ECC29299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537227" custLinFactNeighborX="-21732" custLinFactNeighborY="-2349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Y="-15868">
        <dgm:presLayoutVars>
          <dgm:bulletEnabled val="1"/>
        </dgm:presLayoutVars>
      </dgm:prSet>
      <dgm:spPr/>
    </dgm:pt>
  </dgm:ptLst>
  <dgm:cxnLst>
    <dgm:cxn modelId="{9E316F0E-1D12-47C1-A3FF-634966594935}" srcId="{3DE06327-4655-4426-A884-364CFF474888}" destId="{61A799F1-AA4D-47B4-8700-5FCF7F06464A}" srcOrd="3" destOrd="0" parTransId="{0C21E3BE-5924-4D35-BA75-44FD0FF8AEEA}" sibTransId="{7EBE3ADF-98CA-4195-9DE9-B0C7ACEF0D11}"/>
    <dgm:cxn modelId="{BF908014-B4F3-4C2C-855E-8262E082326E}" srcId="{CD36058E-8F65-4DAB-AD67-1ED0BCCEB302}" destId="{6EE16045-7B9F-4BF7-A5F4-BB92190E5F2F}" srcOrd="0" destOrd="0" parTransId="{F04D15EC-6478-46F5-9D60-B95FA26271EC}" sibTransId="{3CA8C9E9-5B76-4ECA-8D17-C23CBB7C143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E9B3B326-F267-4EDF-87C1-3D48011B1E17}" srcId="{1B9D20DE-CF26-42D5-9379-75C24C364679}" destId="{7BB126C7-991F-45C0-BD54-E689CF853B79}" srcOrd="0" destOrd="0" parTransId="{2FE12F49-C7C5-4E73-B9A4-62E9F571D174}" sibTransId="{18641617-6DD2-4097-BBD4-B03367ADFD02}"/>
    <dgm:cxn modelId="{48629E41-45CE-4445-8236-0A44DDA63534}" srcId="{0C2A7056-ECAF-4737-94AD-145FD3C31004}" destId="{CD36058E-8F65-4DAB-AD67-1ED0BCCEB302}" srcOrd="0" destOrd="0" parTransId="{C8E2DDFF-0316-4DAB-B0A9-BACFC3BE6AB3}" sibTransId="{70520267-C0FE-4A4D-AE6B-C984B17AE6CD}"/>
    <dgm:cxn modelId="{14A11962-983B-4354-A015-772F6EAC216F}" type="presOf" srcId="{61A799F1-AA4D-47B4-8700-5FCF7F06464A}" destId="{E6B4BC69-C00C-49D4-8744-B1DD1D3BB98F}" srcOrd="0" destOrd="9" presId="urn:microsoft.com/office/officeart/2005/8/layout/list1"/>
    <dgm:cxn modelId="{0535164E-C094-4222-84BA-52BA61420CC3}" type="presOf" srcId="{7A4856A1-D446-42A5-BC96-F0C4A52E5311}" destId="{E6B4BC69-C00C-49D4-8744-B1DD1D3BB98F}" srcOrd="0" destOrd="8" presId="urn:microsoft.com/office/officeart/2005/8/layout/list1"/>
    <dgm:cxn modelId="{850F0551-00EC-45CA-B2B7-31EFDA80856C}" type="presOf" srcId="{3DE06327-4655-4426-A884-364CFF474888}" destId="{20723ADC-3B2C-4DA4-AEEA-55D098764491}" srcOrd="1" destOrd="0" presId="urn:microsoft.com/office/officeart/2005/8/layout/list1"/>
    <dgm:cxn modelId="{E6AC1256-96EF-47F8-9E93-64F9ECC29299}" srcId="{7BB126C7-991F-45C0-BD54-E689CF853B79}" destId="{7A4856A1-D446-42A5-BC96-F0C4A52E5311}" srcOrd="0" destOrd="0" parTransId="{27B825C5-E7D6-4120-A188-B5A4A73E9B16}" sibTransId="{188BDF85-A4C9-45AE-9EE2-2558C8B9AE06}"/>
    <dgm:cxn modelId="{75B1D876-4F8F-4F02-B3C0-3B87416F6BAF}" type="presOf" srcId="{9AB9712A-3D6D-47A4-8B99-D9438A2C218C}" destId="{E6B4BC69-C00C-49D4-8744-B1DD1D3BB98F}" srcOrd="0" destOrd="5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C9C6F18D-26E7-49E9-99A0-C8AB98D20B39}" srcId="{3DE06327-4655-4426-A884-364CFF474888}" destId="{5C444D26-DC14-4614-9E4B-3FD0021C8EA1}" srcOrd="1" destOrd="0" parTransId="{F2597DEB-2DB3-48EF-800A-1E2A69A81CAF}" sibTransId="{113EC0D5-2E46-4CBF-9D8A-3546FA6C4E2C}"/>
    <dgm:cxn modelId="{29C3AAA4-0536-4185-9B45-1B11BB492535}" type="presOf" srcId="{0C2A7056-ECAF-4737-94AD-145FD3C31004}" destId="{E6B4BC69-C00C-49D4-8744-B1DD1D3BB98F}" srcOrd="0" destOrd="2" presId="urn:microsoft.com/office/officeart/2005/8/layout/list1"/>
    <dgm:cxn modelId="{9F26C3A8-B7FE-4FF9-836D-96818901A548}" type="presOf" srcId="{5C444D26-DC14-4614-9E4B-3FD0021C8EA1}" destId="{E6B4BC69-C00C-49D4-8744-B1DD1D3BB98F}" srcOrd="0" destOrd="1" presId="urn:microsoft.com/office/officeart/2005/8/layout/list1"/>
    <dgm:cxn modelId="{BD8178B3-4AAC-4A2A-81B5-51822ED3BAA8}" type="presOf" srcId="{CD36058E-8F65-4DAB-AD67-1ED0BCCEB302}" destId="{E6B4BC69-C00C-49D4-8744-B1DD1D3BB98F}" srcOrd="0" destOrd="3" presId="urn:microsoft.com/office/officeart/2005/8/layout/list1"/>
    <dgm:cxn modelId="{8A401CB8-4390-4285-B4BB-0BAC13FFCB4A}" type="presOf" srcId="{468D6C27-53A3-421C-B65C-2A6ADF450D02}" destId="{E6B4BC69-C00C-49D4-8744-B1DD1D3BB98F}" srcOrd="0" destOrd="0" presId="urn:microsoft.com/office/officeart/2005/8/layout/list1"/>
    <dgm:cxn modelId="{ACD9D6BE-6A55-454B-B02E-8A7800E82B37}" srcId="{3DE06327-4655-4426-A884-364CFF474888}" destId="{0C2A7056-ECAF-4737-94AD-145FD3C31004}" srcOrd="2" destOrd="0" parTransId="{9965ED96-596A-4F0A-8256-99D3D93BBD89}" sibTransId="{B17297A2-8EA1-4704-9280-044E1F5291E6}"/>
    <dgm:cxn modelId="{F0FD8EC9-9148-418C-BAC2-6F89FEA2892D}" type="presOf" srcId="{3DE06327-4655-4426-A884-364CFF474888}" destId="{413369FA-736B-4100-B016-ABA4753F1D2B}" srcOrd="0" destOrd="0" presId="urn:microsoft.com/office/officeart/2005/8/layout/list1"/>
    <dgm:cxn modelId="{6A50E3C9-1865-4B5C-839B-2B3BED40AFCE}" type="presOf" srcId="{6EE16045-7B9F-4BF7-A5F4-BB92190E5F2F}" destId="{E6B4BC69-C00C-49D4-8744-B1DD1D3BB98F}" srcOrd="0" destOrd="4" presId="urn:microsoft.com/office/officeart/2005/8/layout/list1"/>
    <dgm:cxn modelId="{1B68DDCC-A91D-4177-BA10-DD841ECD19BE}" srcId="{9AB9712A-3D6D-47A4-8B99-D9438A2C218C}" destId="{1B9D20DE-CF26-42D5-9379-75C24C364679}" srcOrd="0" destOrd="0" parTransId="{CE08E5B3-88C1-4D76-8F0F-61F4367C9DFD}" sibTransId="{532EB5E8-535C-43CE-809A-789604AB8A4B}"/>
    <dgm:cxn modelId="{A49016CF-4285-4139-966B-0F035CBE9026}" type="presOf" srcId="{1B9D20DE-CF26-42D5-9379-75C24C364679}" destId="{E6B4BC69-C00C-49D4-8744-B1DD1D3BB98F}" srcOrd="0" destOrd="6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EBD0F4FC-AB4D-4B43-A813-C90FC598CD41}" type="presOf" srcId="{7BB126C7-991F-45C0-BD54-E689CF853B79}" destId="{E6B4BC69-C00C-49D4-8744-B1DD1D3BB98F}" srcOrd="0" destOrd="7" presId="urn:microsoft.com/office/officeart/2005/8/layout/list1"/>
    <dgm:cxn modelId="{A68FAEFF-9EBC-4C14-83F2-E3494B0F37DB}" srcId="{6EE16045-7B9F-4BF7-A5F4-BB92190E5F2F}" destId="{9AB9712A-3D6D-47A4-8B99-D9438A2C218C}" srcOrd="0" destOrd="0" parTransId="{176124C0-FD77-4844-A488-F0C558800E39}" sibTransId="{16DE3821-FC0D-497B-9657-A0DB3460E69D}"/>
    <dgm:cxn modelId="{94730A76-1690-4879-8AF1-901750384918}" type="presParOf" srcId="{DC1353DA-D98D-4A37-B8DC-E191887F6BD1}" destId="{758585FE-7136-4FB3-AB90-D82EA96131C5}" srcOrd="0" destOrd="0" presId="urn:microsoft.com/office/officeart/2005/8/layout/list1"/>
    <dgm:cxn modelId="{2A53A5A9-43F3-41EB-B6DB-95439E92264F}" type="presParOf" srcId="{758585FE-7136-4FB3-AB90-D82EA96131C5}" destId="{413369FA-736B-4100-B016-ABA4753F1D2B}" srcOrd="0" destOrd="0" presId="urn:microsoft.com/office/officeart/2005/8/layout/list1"/>
    <dgm:cxn modelId="{AB9E8A97-A1CB-4F00-9723-DC4E53FD9A94}" type="presParOf" srcId="{758585FE-7136-4FB3-AB90-D82EA96131C5}" destId="{20723ADC-3B2C-4DA4-AEEA-55D098764491}" srcOrd="1" destOrd="0" presId="urn:microsoft.com/office/officeart/2005/8/layout/list1"/>
    <dgm:cxn modelId="{4FF558E7-CB50-476A-9A85-FE3BF8B2BC1B}" type="presParOf" srcId="{DC1353DA-D98D-4A37-B8DC-E191887F6BD1}" destId="{2FD754AD-E8E4-4C14-A7B8-19BDF25B0E43}" srcOrd="1" destOrd="0" presId="urn:microsoft.com/office/officeart/2005/8/layout/list1"/>
    <dgm:cxn modelId="{FAC352D1-5A4E-4DDC-B714-543AC5CCE4E5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– Thesis Administrative and Academic info session – Monday 02/11 13.00 to 14.00 AGOR10</a:t>
          </a:r>
          <a:endParaRPr lang="en-US" sz="2400" dirty="0">
            <a:solidFill>
              <a:srgbClr val="FFFF00"/>
            </a:solidFill>
          </a:endParaRP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20A1E7C6-A114-458C-82C1-422BDD591650}">
      <dgm:prSet custT="1"/>
      <dgm:spPr/>
      <dgm:t>
        <a:bodyPr/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Calendar &amp; more info on </a:t>
          </a:r>
          <a:r>
            <a:rPr lang="en-US" sz="2000" kern="1200" dirty="0"/>
            <a:t>https://www.uclouvain.be/en/faculties/espo/esl/thesis</a:t>
          </a:r>
        </a:p>
      </dgm:t>
    </dgm:pt>
    <dgm:pt modelId="{B45DE9F2-8B25-4A3E-992F-BD92642B3BE1}" type="parTrans" cxnId="{D3754754-27EE-4119-8C8A-ADD3573EDDFA}">
      <dgm:prSet/>
      <dgm:spPr/>
      <dgm:t>
        <a:bodyPr/>
        <a:lstStyle/>
        <a:p>
          <a:endParaRPr lang="fr-BE"/>
        </a:p>
      </dgm:t>
    </dgm:pt>
    <dgm:pt modelId="{FDE5AFE7-3DF5-453A-A91D-B437D1BA97AE}" type="sibTrans" cxnId="{D3754754-27EE-4119-8C8A-ADD3573EDDFA}">
      <dgm:prSet/>
      <dgm:spPr/>
      <dgm:t>
        <a:bodyPr/>
        <a:lstStyle/>
        <a:p>
          <a:endParaRPr lang="fr-BE"/>
        </a:p>
      </dgm:t>
    </dgm:pt>
    <dgm:pt modelId="{A034BCD9-C969-4629-B626-65CB5333E093}">
      <dgm:prSet custT="1"/>
      <dgm:spPr/>
      <dgm:t>
        <a:bodyPr/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Theme : how and where to start writing my thesis?</a:t>
          </a:r>
        </a:p>
      </dgm:t>
    </dgm:pt>
    <dgm:pt modelId="{E03E2410-3337-48CB-917C-57A36C30A23B}" type="parTrans" cxnId="{32DF4CB6-1D52-463C-ACE2-C7EB2DD7CAB1}">
      <dgm:prSet/>
      <dgm:spPr/>
      <dgm:t>
        <a:bodyPr/>
        <a:lstStyle/>
        <a:p>
          <a:endParaRPr lang="fr-BE"/>
        </a:p>
      </dgm:t>
    </dgm:pt>
    <dgm:pt modelId="{FB846CB8-0930-485D-81D4-32877F8BF18B}" type="sibTrans" cxnId="{32DF4CB6-1D52-463C-ACE2-C7EB2DD7CAB1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Y="-13879">
        <dgm:presLayoutVars>
          <dgm:bulletEnabled val="1"/>
        </dgm:presLayoutVars>
      </dgm:prSet>
      <dgm:spPr/>
    </dgm:pt>
  </dgm:ptLst>
  <dgm:cxnLst>
    <dgm:cxn modelId="{9E316F0E-1D12-47C1-A3FF-634966594935}" srcId="{3DE06327-4655-4426-A884-364CFF474888}" destId="{61A799F1-AA4D-47B4-8700-5FCF7F06464A}" srcOrd="3" destOrd="0" parTransId="{0C21E3BE-5924-4D35-BA75-44FD0FF8AEEA}" sibTransId="{7EBE3ADF-98CA-4195-9DE9-B0C7ACEF0D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8EFDA944-2B0A-426F-A22A-4874AB5871F9}" type="presOf" srcId="{61A799F1-AA4D-47B4-8700-5FCF7F06464A}" destId="{E6B4BC69-C00C-49D4-8744-B1DD1D3BB98F}" srcOrd="0" destOrd="3" presId="urn:microsoft.com/office/officeart/2005/8/layout/list1"/>
    <dgm:cxn modelId="{D3754754-27EE-4119-8C8A-ADD3573EDDFA}" srcId="{3DE06327-4655-4426-A884-364CFF474888}" destId="{20A1E7C6-A114-458C-82C1-422BDD591650}" srcOrd="2" destOrd="0" parTransId="{B45DE9F2-8B25-4A3E-992F-BD92642B3BE1}" sibTransId="{FDE5AFE7-3DF5-453A-A91D-B437D1BA97AE}"/>
    <dgm:cxn modelId="{D7862E76-B493-4405-B97E-C832E2706A0C}" type="presOf" srcId="{468D6C27-53A3-421C-B65C-2A6ADF450D02}" destId="{E6B4BC69-C00C-49D4-8744-B1DD1D3BB98F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A7D43782-1AF1-4710-B620-9B0F5C32BE50}" type="presOf" srcId="{20A1E7C6-A114-458C-82C1-422BDD591650}" destId="{E6B4BC69-C00C-49D4-8744-B1DD1D3BB98F}" srcOrd="0" destOrd="2" presId="urn:microsoft.com/office/officeart/2005/8/layout/list1"/>
    <dgm:cxn modelId="{43EEE488-C728-47F4-8DB3-72FB7D4075B7}" type="presOf" srcId="{3DE06327-4655-4426-A884-364CFF474888}" destId="{20723ADC-3B2C-4DA4-AEEA-55D098764491}" srcOrd="1" destOrd="0" presId="urn:microsoft.com/office/officeart/2005/8/layout/list1"/>
    <dgm:cxn modelId="{E1597299-00ED-412F-929F-FD8985CF0E88}" type="presOf" srcId="{3DE06327-4655-4426-A884-364CFF474888}" destId="{413369FA-736B-4100-B016-ABA4753F1D2B}" srcOrd="0" destOrd="0" presId="urn:microsoft.com/office/officeart/2005/8/layout/list1"/>
    <dgm:cxn modelId="{32DF4CB6-1D52-463C-ACE2-C7EB2DD7CAB1}" srcId="{3DE06327-4655-4426-A884-364CFF474888}" destId="{A034BCD9-C969-4629-B626-65CB5333E093}" srcOrd="1" destOrd="0" parTransId="{E03E2410-3337-48CB-917C-57A36C30A23B}" sibTransId="{FB846CB8-0930-485D-81D4-32877F8BF18B}"/>
    <dgm:cxn modelId="{39CBD0D1-BD1F-468A-86B6-2198B0D47152}" type="presOf" srcId="{A034BCD9-C969-4629-B626-65CB5333E093}" destId="{E6B4BC69-C00C-49D4-8744-B1DD1D3BB98F}" srcOrd="0" destOrd="1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F8E92E03-2996-4381-A1FB-B44320C775BF}" type="presParOf" srcId="{DC1353DA-D98D-4A37-B8DC-E191887F6BD1}" destId="{758585FE-7136-4FB3-AB90-D82EA96131C5}" srcOrd="0" destOrd="0" presId="urn:microsoft.com/office/officeart/2005/8/layout/list1"/>
    <dgm:cxn modelId="{2771F076-D764-4767-83DB-C04F23D74C11}" type="presParOf" srcId="{758585FE-7136-4FB3-AB90-D82EA96131C5}" destId="{413369FA-736B-4100-B016-ABA4753F1D2B}" srcOrd="0" destOrd="0" presId="urn:microsoft.com/office/officeart/2005/8/layout/list1"/>
    <dgm:cxn modelId="{6C2BDE40-8E73-480E-9E4F-67F5726491E7}" type="presParOf" srcId="{758585FE-7136-4FB3-AB90-D82EA96131C5}" destId="{20723ADC-3B2C-4DA4-AEEA-55D098764491}" srcOrd="1" destOrd="0" presId="urn:microsoft.com/office/officeart/2005/8/layout/list1"/>
    <dgm:cxn modelId="{F15EFF0B-CD2A-4564-BB4E-15D4E978A692}" type="presParOf" srcId="{DC1353DA-D98D-4A37-B8DC-E191887F6BD1}" destId="{2FD754AD-E8E4-4C14-A7B8-19BDF25B0E43}" srcOrd="1" destOrd="0" presId="urn:microsoft.com/office/officeart/2005/8/layout/list1"/>
    <dgm:cxn modelId="{D8B85396-21E1-4ED0-B470-C29E1528489A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– Info Sessions Internship and International Exchanges – Tuesday 17/11</a:t>
          </a:r>
          <a:endParaRPr lang="en-US" sz="2400" dirty="0">
            <a:solidFill>
              <a:srgbClr val="FFFF00"/>
            </a:solidFill>
          </a:endParaRP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 to explore the different possibilities that you have at your disposal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1CAF1C9A-A7E9-4AEA-9528-88E481FDBD63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13h-14h MORE55</a:t>
          </a:r>
        </a:p>
      </dgm:t>
    </dgm:pt>
    <dgm:pt modelId="{0848A75B-B206-49EB-B860-E7ADD7BEE298}" type="parTrans" cxnId="{39FB509E-9F51-4214-A19A-699B17B2F22D}">
      <dgm:prSet/>
      <dgm:spPr/>
    </dgm:pt>
    <dgm:pt modelId="{E3DEC502-EA59-419B-8F98-341BBF90A90A}" type="sibTrans" cxnId="{39FB509E-9F51-4214-A19A-699B17B2F22D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279" custLinFactNeighborY="-15868">
        <dgm:presLayoutVars>
          <dgm:bulletEnabled val="1"/>
        </dgm:presLayoutVars>
      </dgm:prSet>
      <dgm:spPr/>
    </dgm:pt>
  </dgm:ptLst>
  <dgm:cxnLst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656FE937-02A2-417D-A5B6-AAE74C67F9E4}" type="presOf" srcId="{1CAF1C9A-A7E9-4AEA-9528-88E481FDBD63}" destId="{E6B4BC69-C00C-49D4-8744-B1DD1D3BB98F}" srcOrd="0" destOrd="1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39FB509E-9F51-4214-A19A-699B17B2F22D}" srcId="{3DE06327-4655-4426-A884-364CFF474888}" destId="{1CAF1C9A-A7E9-4AEA-9528-88E481FDBD63}" srcOrd="1" destOrd="0" parTransId="{0848A75B-B206-49EB-B860-E7ADD7BEE298}" sibTransId="{E3DEC502-EA59-419B-8F98-341BBF90A90A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– Thesis Forum – November 3</a:t>
          </a:r>
          <a:r>
            <a:rPr lang="en-US" sz="2400" baseline="30000" dirty="0"/>
            <a:t>rd</a:t>
          </a:r>
          <a:r>
            <a:rPr lang="en-US" sz="2400" dirty="0"/>
            <a:t> to November 13</a:t>
          </a:r>
          <a:r>
            <a:rPr lang="en-US" sz="2400" baseline="30000" dirty="0"/>
            <a:t>th</a:t>
          </a:r>
        </a:p>
        <a:p>
          <a:r>
            <a:rPr lang="en-US" sz="2400" dirty="0"/>
            <a:t>(online activity)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82FDEA05-12A9-4AE2-9626-6CC00A4E03A4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session</a:t>
          </a:r>
        </a:p>
      </dgm:t>
    </dgm:pt>
    <dgm:pt modelId="{D8308B6A-CD89-41B8-9E55-64C6811BE698}" type="parTrans" cxnId="{8DB5F530-16C0-4A2F-8FFA-EDBFEA2FB081}">
      <dgm:prSet/>
      <dgm:spPr/>
    </dgm:pt>
    <dgm:pt modelId="{36330782-0DF0-4BB5-9D80-5038359B5998}" type="sibTrans" cxnId="{8DB5F530-16C0-4A2F-8FFA-EDBFEA2FB081}">
      <dgm:prSet/>
      <dgm:spPr/>
    </dgm:pt>
    <dgm:pt modelId="{8267BC94-7492-4066-AE90-B2B4C3729EB6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15 minutes presentation of the Research Fields of our ESL lecturers</a:t>
          </a:r>
        </a:p>
      </dgm:t>
    </dgm:pt>
    <dgm:pt modelId="{5BCD5D33-9C84-42F3-9A9A-3229FC240442}" type="parTrans" cxnId="{7AB7696E-26B7-4D00-8CAF-FA480C40AD02}">
      <dgm:prSet/>
      <dgm:spPr/>
    </dgm:pt>
    <dgm:pt modelId="{C8A1278E-0725-4AD5-808A-E60B2F0BB1C1}" type="sibTrans" cxnId="{7AB7696E-26B7-4D00-8CAF-FA480C40AD02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8727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3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3" destOrd="0" parTransId="{0C21E3BE-5924-4D35-BA75-44FD0FF8AEEA}" sibTransId="{7EBE3ADF-98CA-4195-9DE9-B0C7ACEF0D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8DB5F530-16C0-4A2F-8FFA-EDBFEA2FB081}" srcId="{3DE06327-4655-4426-A884-364CFF474888}" destId="{82FDEA05-12A9-4AE2-9626-6CC00A4E03A4}" srcOrd="1" destOrd="0" parTransId="{D8308B6A-CD89-41B8-9E55-64C6811BE698}" sibTransId="{36330782-0DF0-4BB5-9D80-5038359B5998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7AB7696E-26B7-4D00-8CAF-FA480C40AD02}" srcId="{3DE06327-4655-4426-A884-364CFF474888}" destId="{8267BC94-7492-4066-AE90-B2B4C3729EB6}" srcOrd="2" destOrd="0" parTransId="{5BCD5D33-9C84-42F3-9A9A-3229FC240442}" sibTransId="{C8A1278E-0725-4AD5-808A-E60B2F0BB1C1}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5093319E-F72D-42E5-BDD8-9E0A924739FC}" type="presOf" srcId="{82FDEA05-12A9-4AE2-9626-6CC00A4E03A4}" destId="{E6B4BC69-C00C-49D4-8744-B1DD1D3BB98F}" srcOrd="0" destOrd="1" presId="urn:microsoft.com/office/officeart/2005/8/layout/list1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3B6DE1EE-8D6B-4E1A-8682-461A0EB25631}" type="presOf" srcId="{8267BC94-7492-4066-AE90-B2B4C3729EB6}" destId="{E6B4BC69-C00C-49D4-8744-B1DD1D3BB98F}" srcOrd="0" destOrd="2" presId="urn:microsoft.com/office/officeart/2005/8/layout/list1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/>
            <a:t>Important DATES – Submission of the Thesis Topic and supervisor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 year Program : November 23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December 11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610D87AE-ADB9-4D6D-885D-D6C73DAA6C05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 years Programs: November 23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March 26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A9D77A5-F529-46BB-B7DB-048B0101368C}" type="parTrans" cxnId="{02D84617-2B82-48F0-96CF-106B32880BA7}">
      <dgm:prSet/>
      <dgm:spPr/>
    </dgm:pt>
    <dgm:pt modelId="{7049FD80-BC68-486A-966D-47F581AEAFD8}" type="sibTrans" cxnId="{02D84617-2B82-48F0-96CF-106B32880BA7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8727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2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2" destOrd="0" parTransId="{0C21E3BE-5924-4D35-BA75-44FD0FF8AEEA}" sibTransId="{7EBE3ADF-98CA-4195-9DE9-B0C7ACEF0D11}"/>
    <dgm:cxn modelId="{02D84617-2B82-48F0-96CF-106B32880BA7}" srcId="{3DE06327-4655-4426-A884-364CFF474888}" destId="{610D87AE-ADB9-4D6D-885D-D6C73DAA6C05}" srcOrd="1" destOrd="0" parTransId="{8A9D77A5-F529-46BB-B7DB-048B0101368C}" sibTransId="{7049FD80-BC68-486A-966D-47F581AEAFD8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8D811629-907A-400C-AFB1-19D255E8ADE9}" type="presOf" srcId="{610D87AE-ADB9-4D6D-885D-D6C73DAA6C05}" destId="{E6B4BC69-C00C-49D4-8744-B1DD1D3BB98F}" srcOrd="0" destOrd="1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/>
            <a:t>Important DATES – January session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04/01-23/01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2C7D9C48-11CE-41C3-BA1D-C5A755817FCD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04/01</a:t>
          </a:r>
        </a:p>
      </dgm:t>
    </dgm:pt>
    <dgm:pt modelId="{51BBFB61-1C6C-4741-9D4D-C4DFBCCB6AA1}" type="parTrans" cxnId="{2AD291CD-46D1-45DC-9B02-2B43B6E174B6}">
      <dgm:prSet/>
      <dgm:spPr/>
    </dgm:pt>
    <dgm:pt modelId="{1ECB8D26-C944-454A-B95E-22D8C36C75F5}" type="sibTrans" cxnId="{2AD291CD-46D1-45DC-9B02-2B43B6E174B6}">
      <dgm:prSet/>
      <dgm:spPr/>
    </dgm:pt>
    <dgm:pt modelId="{220F6CB3-A142-45EE-B195-31D0B863AB3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Defense: 25, 26 &amp; 27/01</a:t>
          </a:r>
        </a:p>
      </dgm:t>
    </dgm:pt>
    <dgm:pt modelId="{04D3186E-B6E4-4F8D-8944-916D48810A2C}" type="parTrans" cxnId="{0CBA117F-EF1A-4C5B-968A-57882699A401}">
      <dgm:prSet/>
      <dgm:spPr/>
    </dgm:pt>
    <dgm:pt modelId="{EBE9ED21-372B-4C1E-81FC-76AF1DF58D03}" type="sibTrans" cxnId="{0CBA117F-EF1A-4C5B-968A-57882699A401}">
      <dgm:prSet/>
      <dgm:spPr/>
    </dgm:pt>
    <dgm:pt modelId="{035D33CD-93C9-4BFF-8904-9B136851CE69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results: 01/02</a:t>
          </a:r>
        </a:p>
      </dgm:t>
    </dgm:pt>
    <dgm:pt modelId="{FE6C67F7-8CB9-4BF3-8CE5-7CC617E98240}" type="parTrans" cxnId="{68EBDE3F-E0B7-4EAD-871D-2907FA165C57}">
      <dgm:prSet/>
      <dgm:spPr/>
    </dgm:pt>
    <dgm:pt modelId="{C03454CE-B1F8-4D24-8CEA-A63CE129BFF9}" type="sibTrans" cxnId="{68EBDE3F-E0B7-4EAD-871D-2907FA165C57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559" custLinFactNeighborY="-20633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4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4" destOrd="0" parTransId="{0C21E3BE-5924-4D35-BA75-44FD0FF8AEEA}" sibTransId="{7EBE3ADF-98CA-4195-9DE9-B0C7ACEF0D11}"/>
    <dgm:cxn modelId="{CB368811-0F12-463F-8481-CE7CAAEAFD68}" type="presOf" srcId="{2C7D9C48-11CE-41C3-BA1D-C5A755817FCD}" destId="{E6B4BC69-C00C-49D4-8744-B1DD1D3BB98F}" srcOrd="0" destOrd="1" presId="urn:microsoft.com/office/officeart/2005/8/layout/list1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68EBDE3F-E0B7-4EAD-871D-2907FA165C57}" srcId="{3DE06327-4655-4426-A884-364CFF474888}" destId="{035D33CD-93C9-4BFF-8904-9B136851CE69}" srcOrd="3" destOrd="0" parTransId="{FE6C67F7-8CB9-4BF3-8CE5-7CC617E98240}" sibTransId="{C03454CE-B1F8-4D24-8CEA-A63CE129BFF9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0CBA117F-EF1A-4C5B-968A-57882699A401}" srcId="{3DE06327-4655-4426-A884-364CFF474888}" destId="{220F6CB3-A142-45EE-B195-31D0B863AB39}" srcOrd="2" destOrd="0" parTransId="{04D3186E-B6E4-4F8D-8944-916D48810A2C}" sibTransId="{EBE9ED21-372B-4C1E-81FC-76AF1DF58D03}"/>
    <dgm:cxn modelId="{7EED577F-4C8E-4E3C-B278-AC5C98625866}" type="presOf" srcId="{220F6CB3-A142-45EE-B195-31D0B863AB39}" destId="{E6B4BC69-C00C-49D4-8744-B1DD1D3BB98F}" srcOrd="0" destOrd="2" presId="urn:microsoft.com/office/officeart/2005/8/layout/list1"/>
    <dgm:cxn modelId="{16FB5297-695B-43BD-967B-781562CB789E}" type="presOf" srcId="{035D33CD-93C9-4BFF-8904-9B136851CE69}" destId="{E6B4BC69-C00C-49D4-8744-B1DD1D3BB98F}" srcOrd="0" destOrd="3" presId="urn:microsoft.com/office/officeart/2005/8/layout/list1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2AD291CD-46D1-45DC-9B02-2B43B6E174B6}" srcId="{3DE06327-4655-4426-A884-364CFF474888}" destId="{2C7D9C48-11CE-41C3-BA1D-C5A755817FCD}" srcOrd="1" destOrd="0" parTransId="{51BBFB61-1C6C-4741-9D4D-C4DFBCCB6AA1}" sibTransId="{1ECB8D26-C944-454A-B95E-22D8C36C75F5}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– FEBRUARY 2027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Internship CV Workshop Info session:</a:t>
          </a:r>
          <a:r>
            <a:rPr lang="en-US" sz="2000" kern="1200" dirty="0"/>
            <a:t> 5/02: 12h45-13h30 </a:t>
          </a:r>
          <a:r>
            <a:rPr lang="en-US" sz="2000" kern="1200" dirty="0">
              <a:solidFill>
                <a:schemeClr val="tx1"/>
              </a:solidFill>
            </a:rPr>
            <a:t>LECL51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610D87AE-ADB9-4D6D-885D-D6C73DAA6C05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Application file Submission for Outgoing Exchange &amp; DD Students:</a:t>
          </a:r>
          <a:r>
            <a:rPr lang="en-US" sz="2000" kern="1200" dirty="0"/>
            <a:t> 8/02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8A9D77A5-F529-46BB-B7DB-048B0101368C}" type="parTrans" cxnId="{02D84617-2B82-48F0-96CF-106B32880BA7}">
      <dgm:prSet/>
      <dgm:spPr/>
    </dgm:pt>
    <dgm:pt modelId="{7049FD80-BC68-486A-966D-47F581AEAFD8}" type="sibTrans" cxnId="{02D84617-2B82-48F0-96CF-106B32880BA7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8727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2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2" destOrd="0" parTransId="{0C21E3BE-5924-4D35-BA75-44FD0FF8AEEA}" sibTransId="{7EBE3ADF-98CA-4195-9DE9-B0C7ACEF0D11}"/>
    <dgm:cxn modelId="{02D84617-2B82-48F0-96CF-106B32880BA7}" srcId="{3DE06327-4655-4426-A884-364CFF474888}" destId="{610D87AE-ADB9-4D6D-885D-D6C73DAA6C05}" srcOrd="1" destOrd="0" parTransId="{8A9D77A5-F529-46BB-B7DB-048B0101368C}" sibTransId="{7049FD80-BC68-486A-966D-47F581AEAFD8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8D811629-907A-400C-AFB1-19D255E8ADE9}" type="presOf" srcId="{610D87AE-ADB9-4D6D-885D-D6C73DAA6C05}" destId="{E6B4BC69-C00C-49D4-8744-B1DD1D3BB98F}" srcOrd="0" destOrd="1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 dirty="0"/>
            <a:t>Important DATES – MARCH 2027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Info session on How to Write a Master Thesis Part II</a:t>
          </a:r>
          <a:r>
            <a:rPr lang="en-US" sz="2000" kern="1200" dirty="0"/>
            <a:t>: 9/03 13.00 to 14.00 AGOR10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8727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1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1" destOrd="0" parTransId="{0C21E3BE-5924-4D35-BA75-44FD0FF8AEEA}" sibTransId="{7EBE3ADF-98CA-4195-9DE9-B0C7ACEF0D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/>
            <a:t>Important DATES – June Session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June session: 31/05-26/06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B4B4F9F9-03F7-441F-98D3-136DCF60F69C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31/05 (15/06 for QEM students only)</a:t>
          </a:r>
        </a:p>
      </dgm:t>
    </dgm:pt>
    <dgm:pt modelId="{AD9BD901-0716-4C6B-B0C3-18E9BF975DF5}" type="parTrans" cxnId="{9F0B86F1-F064-48BC-B1AC-0C355C7573D3}">
      <dgm:prSet/>
      <dgm:spPr/>
    </dgm:pt>
    <dgm:pt modelId="{8494DF02-FF1C-42DC-B947-E048EDC858C2}" type="sibTrans" cxnId="{9F0B86F1-F064-48BC-B1AC-0C355C7573D3}">
      <dgm:prSet/>
      <dgm:spPr/>
    </dgm:pt>
    <dgm:pt modelId="{FC83AE85-8698-4149-8EC3-6C4E259DC63D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 Session: Unamur 21/06 - UCLouvain 22/06 – DD until 23/06 – QEM before 01/07</a:t>
          </a:r>
        </a:p>
      </dgm:t>
    </dgm:pt>
    <dgm:pt modelId="{FD1F0389-444B-4D7D-BB1F-21F763418AB2}" type="parTrans" cxnId="{CAE944C6-B22D-4E60-A240-34C31DE531AD}">
      <dgm:prSet/>
      <dgm:spPr/>
    </dgm:pt>
    <dgm:pt modelId="{D4273D6D-1A82-49E9-8C92-6C3FA4CC7C5E}" type="sibTrans" cxnId="{CAE944C6-B22D-4E60-A240-34C31DE531AD}">
      <dgm:prSet/>
      <dgm:spPr/>
    </dgm:pt>
    <dgm:pt modelId="{00ED7933-7CE3-4ABC-B80E-9F5C2EF5FB25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 28/06</a:t>
          </a:r>
        </a:p>
      </dgm:t>
    </dgm:pt>
    <dgm:pt modelId="{310E76F7-32B8-4347-811F-E43CA09D5ED0}" type="parTrans" cxnId="{27ADB789-E9B2-4EEE-9B16-5826399CF294}">
      <dgm:prSet/>
      <dgm:spPr/>
    </dgm:pt>
    <dgm:pt modelId="{3E3535AE-D6F6-4273-A24E-E0F9988D3390}" type="sibTrans" cxnId="{27ADB789-E9B2-4EEE-9B16-5826399CF294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9680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4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4" destOrd="0" parTransId="{0C21E3BE-5924-4D35-BA75-44FD0FF8AEEA}" sibTransId="{7EBE3ADF-98CA-4195-9DE9-B0C7ACEF0D11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544EC940-3C92-482B-91E8-283E7F4FF271}" type="presOf" srcId="{FC83AE85-8698-4149-8EC3-6C4E259DC63D}" destId="{E6B4BC69-C00C-49D4-8744-B1DD1D3BB98F}" srcOrd="0" destOrd="2" presId="urn:microsoft.com/office/officeart/2005/8/layout/list1"/>
    <dgm:cxn modelId="{CE8C165B-563E-4AEB-9CD0-66CA0BE42ED5}" type="presOf" srcId="{00ED7933-7CE3-4ABC-B80E-9F5C2EF5FB25}" destId="{E6B4BC69-C00C-49D4-8744-B1DD1D3BB98F}" srcOrd="0" destOrd="3" presId="urn:microsoft.com/office/officeart/2005/8/layout/list1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18632570-0363-4514-8DE6-07604F476CC3}" type="presOf" srcId="{B4B4F9F9-03F7-441F-98D3-136DCF60F69C}" destId="{E6B4BC69-C00C-49D4-8744-B1DD1D3BB98F}" srcOrd="0" destOrd="1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27ADB789-E9B2-4EEE-9B16-5826399CF294}" srcId="{3DE06327-4655-4426-A884-364CFF474888}" destId="{00ED7933-7CE3-4ABC-B80E-9F5C2EF5FB25}" srcOrd="3" destOrd="0" parTransId="{310E76F7-32B8-4347-811F-E43CA09D5ED0}" sibTransId="{3E3535AE-D6F6-4273-A24E-E0F9988D3390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CAE944C6-B22D-4E60-A240-34C31DE531AD}" srcId="{3DE06327-4655-4426-A884-364CFF474888}" destId="{FC83AE85-8698-4149-8EC3-6C4E259DC63D}" srcOrd="2" destOrd="0" parTransId="{FD1F0389-444B-4D7D-BB1F-21F763418AB2}" sibTransId="{D4273D6D-1A82-49E9-8C92-6C3FA4CC7C5E}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9F0B86F1-F064-48BC-B1AC-0C355C7573D3}" srcId="{3DE06327-4655-4426-A884-364CFF474888}" destId="{B4B4F9F9-03F7-441F-98D3-136DCF60F69C}" srcOrd="1" destOrd="0" parTransId="{AD9BD901-0716-4C6B-B0C3-18E9BF975DF5}" sibTransId="{8494DF02-FF1C-42DC-B947-E048EDC858C2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FC47D59-1543-4345-8170-CD61AC17EA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E06327-4655-4426-A884-364CFF474888}">
      <dgm:prSet custT="1"/>
      <dgm:spPr/>
      <dgm:t>
        <a:bodyPr/>
        <a:lstStyle/>
        <a:p>
          <a:r>
            <a:rPr lang="en-US" sz="2400"/>
            <a:t>Important DATES – August Session</a:t>
          </a:r>
        </a:p>
      </dgm:t>
    </dgm:pt>
    <dgm:pt modelId="{70F04F57-0808-4C9E-A87A-9D5BA7474757}" type="parTrans" cxnId="{828ACE7E-5EFC-4897-971F-720E00E32D9C}">
      <dgm:prSet/>
      <dgm:spPr/>
      <dgm:t>
        <a:bodyPr/>
        <a:lstStyle/>
        <a:p>
          <a:endParaRPr lang="en-US"/>
        </a:p>
      </dgm:t>
    </dgm:pt>
    <dgm:pt modelId="{ADA06A12-7A21-4CF3-96CA-6D515E192474}" type="sibTrans" cxnId="{828ACE7E-5EFC-4897-971F-720E00E32D9C}">
      <dgm:prSet/>
      <dgm:spPr/>
      <dgm:t>
        <a:bodyPr/>
        <a:lstStyle/>
        <a:p>
          <a:endParaRPr lang="en-US"/>
        </a:p>
      </dgm:t>
    </dgm:pt>
    <dgm:pt modelId="{468D6C27-53A3-421C-B65C-2A6ADF450D02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August session: 13/08-31/08</a:t>
          </a:r>
        </a:p>
      </dgm:t>
    </dgm:pt>
    <dgm:pt modelId="{07C3E135-D592-43A5-B707-9C365E6293B4}" type="parTrans" cxnId="{301A3FEB-498D-4A9F-895F-97498ED03B67}">
      <dgm:prSet/>
      <dgm:spPr/>
      <dgm:t>
        <a:bodyPr/>
        <a:lstStyle/>
        <a:p>
          <a:endParaRPr lang="en-US"/>
        </a:p>
      </dgm:t>
    </dgm:pt>
    <dgm:pt modelId="{C9F7F961-C8A1-4B61-A925-3E68AB15B3F6}" type="sibTrans" cxnId="{301A3FEB-498D-4A9F-895F-97498ED03B67}">
      <dgm:prSet/>
      <dgm:spPr/>
      <dgm:t>
        <a:bodyPr/>
        <a:lstStyle/>
        <a:p>
          <a:endParaRPr lang="en-US"/>
        </a:p>
      </dgm:t>
    </dgm:pt>
    <dgm:pt modelId="{61A799F1-AA4D-47B4-8700-5FCF7F06464A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C21E3BE-5924-4D35-BA75-44FD0FF8AEEA}" type="parTrans" cxnId="{9E316F0E-1D12-47C1-A3FF-634966594935}">
      <dgm:prSet/>
      <dgm:spPr/>
      <dgm:t>
        <a:bodyPr/>
        <a:lstStyle/>
        <a:p>
          <a:endParaRPr lang="fr-BE"/>
        </a:p>
      </dgm:t>
    </dgm:pt>
    <dgm:pt modelId="{7EBE3ADF-98CA-4195-9DE9-B0C7ACEF0D11}" type="sibTrans" cxnId="{9E316F0E-1D12-47C1-A3FF-634966594935}">
      <dgm:prSet/>
      <dgm:spPr/>
      <dgm:t>
        <a:bodyPr/>
        <a:lstStyle/>
        <a:p>
          <a:endParaRPr lang="fr-BE"/>
        </a:p>
      </dgm:t>
    </dgm:pt>
    <dgm:pt modelId="{6552E297-5AF2-4AD9-9390-531C38885FCC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13/08</a:t>
          </a:r>
        </a:p>
      </dgm:t>
    </dgm:pt>
    <dgm:pt modelId="{59A9F162-1B74-420E-A95F-CD2828653F05}" type="parTrans" cxnId="{5490335D-0B43-4DAC-AAF5-2F11B79E9922}">
      <dgm:prSet/>
      <dgm:spPr/>
    </dgm:pt>
    <dgm:pt modelId="{C92D62E8-D0AD-40C0-BB06-A3CB3ABE5179}" type="sibTrans" cxnId="{5490335D-0B43-4DAC-AAF5-2F11B79E9922}">
      <dgm:prSet/>
      <dgm:spPr/>
    </dgm:pt>
    <dgm:pt modelId="{F40A401B-B1C3-4FFC-8B23-9ABAFCFD2C3F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Defense: UCL 31/08 – Unamur 30/08 – DD until 01/09 </a:t>
          </a:r>
        </a:p>
      </dgm:t>
    </dgm:pt>
    <dgm:pt modelId="{1E5F5D16-647D-46C1-890B-D30DAD3C373E}" type="parTrans" cxnId="{EE2C7A13-3B53-428E-8CD2-03AD551D1701}">
      <dgm:prSet/>
      <dgm:spPr/>
    </dgm:pt>
    <dgm:pt modelId="{40F62582-A257-466C-91D4-EE33E7AAA06D}" type="sibTrans" cxnId="{EE2C7A13-3B53-428E-8CD2-03AD551D1701}">
      <dgm:prSet/>
      <dgm:spPr/>
    </dgm:pt>
    <dgm:pt modelId="{F26B1D4B-5A74-47BA-8513-97B5638EC427}">
      <dgm:prSet custT="1"/>
      <dgm:spPr/>
      <dgm:t>
        <a:bodyPr/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results: 06/09</a:t>
          </a:r>
        </a:p>
      </dgm:t>
    </dgm:pt>
    <dgm:pt modelId="{10EC7CAB-D3D0-4797-A920-5C6530507411}" type="parTrans" cxnId="{D04AB6FE-47D2-442B-9328-5B390A743529}">
      <dgm:prSet/>
      <dgm:spPr/>
    </dgm:pt>
    <dgm:pt modelId="{408020EF-C9BE-48DD-B041-9CCC4C65A428}" type="sibTrans" cxnId="{D04AB6FE-47D2-442B-9328-5B390A743529}">
      <dgm:prSet/>
      <dgm:spPr/>
    </dgm:pt>
    <dgm:pt modelId="{DC1353DA-D98D-4A37-B8DC-E191887F6BD1}" type="pres">
      <dgm:prSet presAssocID="{BFC47D59-1543-4345-8170-CD61AC17EAE0}" presName="linear" presStyleCnt="0">
        <dgm:presLayoutVars>
          <dgm:dir/>
          <dgm:animLvl val="lvl"/>
          <dgm:resizeHandles val="exact"/>
        </dgm:presLayoutVars>
      </dgm:prSet>
      <dgm:spPr/>
    </dgm:pt>
    <dgm:pt modelId="{758585FE-7136-4FB3-AB90-D82EA96131C5}" type="pres">
      <dgm:prSet presAssocID="{3DE06327-4655-4426-A884-364CFF474888}" presName="parentLin" presStyleCnt="0"/>
      <dgm:spPr/>
    </dgm:pt>
    <dgm:pt modelId="{413369FA-736B-4100-B016-ABA4753F1D2B}" type="pres">
      <dgm:prSet presAssocID="{3DE06327-4655-4426-A884-364CFF474888}" presName="parentLeftMargin" presStyleLbl="node1" presStyleIdx="0" presStyleCnt="1"/>
      <dgm:spPr/>
    </dgm:pt>
    <dgm:pt modelId="{20723ADC-3B2C-4DA4-AEEA-55D098764491}" type="pres">
      <dgm:prSet presAssocID="{3DE06327-4655-4426-A884-364CFF474888}" presName="parentText" presStyleLbl="node1" presStyleIdx="0" presStyleCnt="1" custScaleY="79948" custLinFactNeighborX="-10548" custLinFactNeighborY="-19378">
        <dgm:presLayoutVars>
          <dgm:chMax val="0"/>
          <dgm:bulletEnabled val="1"/>
        </dgm:presLayoutVars>
      </dgm:prSet>
      <dgm:spPr/>
    </dgm:pt>
    <dgm:pt modelId="{2FD754AD-E8E4-4C14-A7B8-19BDF25B0E43}" type="pres">
      <dgm:prSet presAssocID="{3DE06327-4655-4426-A884-364CFF474888}" presName="negativeSpace" presStyleCnt="0"/>
      <dgm:spPr/>
    </dgm:pt>
    <dgm:pt modelId="{E6B4BC69-C00C-49D4-8744-B1DD1D3BB98F}" type="pres">
      <dgm:prSet presAssocID="{3DE06327-4655-4426-A884-364CFF474888}" presName="childText" presStyleLbl="conFgAcc1" presStyleIdx="0" presStyleCnt="1" custLinFactNeighborX="-279" custLinFactNeighborY="-19680">
        <dgm:presLayoutVars>
          <dgm:bulletEnabled val="1"/>
        </dgm:presLayoutVars>
      </dgm:prSet>
      <dgm:spPr/>
    </dgm:pt>
  </dgm:ptLst>
  <dgm:cxnLst>
    <dgm:cxn modelId="{D5E0E601-820E-41EC-82BD-BACC2BD30C92}" type="presOf" srcId="{61A799F1-AA4D-47B4-8700-5FCF7F06464A}" destId="{E6B4BC69-C00C-49D4-8744-B1DD1D3BB98F}" srcOrd="0" destOrd="4" presId="urn:microsoft.com/office/officeart/2005/8/layout/list1"/>
    <dgm:cxn modelId="{3A2D7907-A0C2-484F-8903-60B2E1188CB0}" type="presOf" srcId="{6552E297-5AF2-4AD9-9390-531C38885FCC}" destId="{E6B4BC69-C00C-49D4-8744-B1DD1D3BB98F}" srcOrd="0" destOrd="1" presId="urn:microsoft.com/office/officeart/2005/8/layout/list1"/>
    <dgm:cxn modelId="{C7F51209-60FA-43CA-A506-FF8F279162CF}" type="presOf" srcId="{3DE06327-4655-4426-A884-364CFF474888}" destId="{20723ADC-3B2C-4DA4-AEEA-55D098764491}" srcOrd="1" destOrd="0" presId="urn:microsoft.com/office/officeart/2005/8/layout/list1"/>
    <dgm:cxn modelId="{9E316F0E-1D12-47C1-A3FF-634966594935}" srcId="{3DE06327-4655-4426-A884-364CFF474888}" destId="{61A799F1-AA4D-47B4-8700-5FCF7F06464A}" srcOrd="4" destOrd="0" parTransId="{0C21E3BE-5924-4D35-BA75-44FD0FF8AEEA}" sibTransId="{7EBE3ADF-98CA-4195-9DE9-B0C7ACEF0D11}"/>
    <dgm:cxn modelId="{EE2C7A13-3B53-428E-8CD2-03AD551D1701}" srcId="{3DE06327-4655-4426-A884-364CFF474888}" destId="{F40A401B-B1C3-4FFC-8B23-9ABAFCFD2C3F}" srcOrd="2" destOrd="0" parTransId="{1E5F5D16-647D-46C1-890B-D30DAD3C373E}" sibTransId="{40F62582-A257-466C-91D4-EE33E7AAA06D}"/>
    <dgm:cxn modelId="{8FD8801C-DD4E-4C0C-A32F-AD5253E7CA44}" type="presOf" srcId="{BFC47D59-1543-4345-8170-CD61AC17EAE0}" destId="{DC1353DA-D98D-4A37-B8DC-E191887F6BD1}" srcOrd="0" destOrd="0" presId="urn:microsoft.com/office/officeart/2005/8/layout/list1"/>
    <dgm:cxn modelId="{688DA32B-935A-479B-A9AE-56EB9A82EB22}" type="presOf" srcId="{F26B1D4B-5A74-47BA-8513-97B5638EC427}" destId="{E6B4BC69-C00C-49D4-8744-B1DD1D3BB98F}" srcOrd="0" destOrd="3" presId="urn:microsoft.com/office/officeart/2005/8/layout/list1"/>
    <dgm:cxn modelId="{5490335D-0B43-4DAC-AAF5-2F11B79E9922}" srcId="{3DE06327-4655-4426-A884-364CFF474888}" destId="{6552E297-5AF2-4AD9-9390-531C38885FCC}" srcOrd="1" destOrd="0" parTransId="{59A9F162-1B74-420E-A95F-CD2828653F05}" sibTransId="{C92D62E8-D0AD-40C0-BB06-A3CB3ABE5179}"/>
    <dgm:cxn modelId="{481D4148-3F24-49F1-93F7-BD5B822AB841}" type="presOf" srcId="{3DE06327-4655-4426-A884-364CFF474888}" destId="{413369FA-736B-4100-B016-ABA4753F1D2B}" srcOrd="0" destOrd="0" presId="urn:microsoft.com/office/officeart/2005/8/layout/list1"/>
    <dgm:cxn modelId="{828ACE7E-5EFC-4897-971F-720E00E32D9C}" srcId="{BFC47D59-1543-4345-8170-CD61AC17EAE0}" destId="{3DE06327-4655-4426-A884-364CFF474888}" srcOrd="0" destOrd="0" parTransId="{70F04F57-0808-4C9E-A87A-9D5BA7474757}" sibTransId="{ADA06A12-7A21-4CF3-96CA-6D515E192474}"/>
    <dgm:cxn modelId="{145A67C2-C8D4-4F36-BAB3-8176FD8AD0C2}" type="presOf" srcId="{468D6C27-53A3-421C-B65C-2A6ADF450D02}" destId="{E6B4BC69-C00C-49D4-8744-B1DD1D3BB98F}" srcOrd="0" destOrd="0" presId="urn:microsoft.com/office/officeart/2005/8/layout/list1"/>
    <dgm:cxn modelId="{301A3FEB-498D-4A9F-895F-97498ED03B67}" srcId="{3DE06327-4655-4426-A884-364CFF474888}" destId="{468D6C27-53A3-421C-B65C-2A6ADF450D02}" srcOrd="0" destOrd="0" parTransId="{07C3E135-D592-43A5-B707-9C365E6293B4}" sibTransId="{C9F7F961-C8A1-4B61-A925-3E68AB15B3F6}"/>
    <dgm:cxn modelId="{B1EDBBF8-705B-4ECF-B5EA-934B9E58C728}" type="presOf" srcId="{F40A401B-B1C3-4FFC-8B23-9ABAFCFD2C3F}" destId="{E6B4BC69-C00C-49D4-8744-B1DD1D3BB98F}" srcOrd="0" destOrd="2" presId="urn:microsoft.com/office/officeart/2005/8/layout/list1"/>
    <dgm:cxn modelId="{D04AB6FE-47D2-442B-9328-5B390A743529}" srcId="{3DE06327-4655-4426-A884-364CFF474888}" destId="{F26B1D4B-5A74-47BA-8513-97B5638EC427}" srcOrd="3" destOrd="0" parTransId="{10EC7CAB-D3D0-4797-A920-5C6530507411}" sibTransId="{408020EF-C9BE-48DD-B041-9CCC4C65A428}"/>
    <dgm:cxn modelId="{01C8E812-3AEE-4321-B070-C79655261742}" type="presParOf" srcId="{DC1353DA-D98D-4A37-B8DC-E191887F6BD1}" destId="{758585FE-7136-4FB3-AB90-D82EA96131C5}" srcOrd="0" destOrd="0" presId="urn:microsoft.com/office/officeart/2005/8/layout/list1"/>
    <dgm:cxn modelId="{2A0823B1-8192-421A-B556-158D3F5D82A7}" type="presParOf" srcId="{758585FE-7136-4FB3-AB90-D82EA96131C5}" destId="{413369FA-736B-4100-B016-ABA4753F1D2B}" srcOrd="0" destOrd="0" presId="urn:microsoft.com/office/officeart/2005/8/layout/list1"/>
    <dgm:cxn modelId="{0500758A-6C5D-4838-820B-1040678A05F7}" type="presParOf" srcId="{758585FE-7136-4FB3-AB90-D82EA96131C5}" destId="{20723ADC-3B2C-4DA4-AEEA-55D098764491}" srcOrd="1" destOrd="0" presId="urn:microsoft.com/office/officeart/2005/8/layout/list1"/>
    <dgm:cxn modelId="{CC9D378C-FB4B-47FA-B4F5-3F292264230D}" type="presParOf" srcId="{DC1353DA-D98D-4A37-B8DC-E191887F6BD1}" destId="{2FD754AD-E8E4-4C14-A7B8-19BDF25B0E43}" srcOrd="1" destOrd="0" presId="urn:microsoft.com/office/officeart/2005/8/layout/list1"/>
    <dgm:cxn modelId="{C6E9172B-2093-4CE9-B1C5-E127F0168B0E}" type="presParOf" srcId="{DC1353DA-D98D-4A37-B8DC-E191887F6BD1}" destId="{E6B4BC69-C00C-49D4-8744-B1DD1D3BB98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410129"/>
          <a:ext cx="9820428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499872" rIns="76217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Registration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Global User Account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My UCL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My Study/Mes études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Moodle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My Schedule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Examinations</a:t>
          </a:r>
        </a:p>
      </dsp:txBody>
      <dsp:txXfrm>
        <a:off x="0" y="410129"/>
        <a:ext cx="9820428" cy="3402000"/>
      </dsp:txXfrm>
    </dsp:sp>
    <dsp:sp modelId="{20723ADC-3B2C-4DA4-AEEA-55D098764491}">
      <dsp:nvSpPr>
        <dsp:cNvPr id="0" name=""/>
        <dsp:cNvSpPr/>
      </dsp:nvSpPr>
      <dsp:spPr>
        <a:xfrm>
          <a:off x="473766" y="63286"/>
          <a:ext cx="687430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TO DO LIST</a:t>
          </a:r>
        </a:p>
      </dsp:txBody>
      <dsp:txXfrm>
        <a:off x="508351" y="97871"/>
        <a:ext cx="6805130" cy="63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454409"/>
          <a:ext cx="9820428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624840" rIns="762174" bIns="14224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/>
            <a:t>Register at the University via the Registration Office by SEPT 30</a:t>
          </a:r>
          <a:r>
            <a:rPr lang="en-US" sz="3800" kern="1200" baseline="30000"/>
            <a:t>th</a:t>
          </a:r>
          <a:r>
            <a:rPr lang="en-US" sz="3800" kern="1200"/>
            <a:t> at the latest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Where? Halles </a:t>
          </a:r>
          <a:r>
            <a:rPr lang="en-US" sz="2000" kern="1200" err="1"/>
            <a:t>Universitaires</a:t>
          </a:r>
          <a:r>
            <a:rPr lang="en-US" sz="2000" kern="1200"/>
            <a:t>, Place de </a:t>
          </a:r>
          <a:r>
            <a:rPr lang="en-US" sz="2000" kern="1200" err="1"/>
            <a:t>l’Université</a:t>
          </a:r>
          <a:r>
            <a:rPr lang="en-US" sz="2000" kern="1200"/>
            <a:t>, 1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Every registration or admission request has FIRST to go through an online request: </a:t>
          </a:r>
          <a:r>
            <a:rPr lang="fr-BE" sz="2000" kern="1200"/>
            <a:t>https://www.uclouvain.be/fr/inscriptions/inscription-en-ligne</a:t>
          </a:r>
          <a:endParaRPr lang="en-US" sz="2000" kern="1200"/>
        </a:p>
      </dsp:txBody>
      <dsp:txXfrm>
        <a:off x="0" y="454409"/>
        <a:ext cx="9820428" cy="3402000"/>
      </dsp:txXfrm>
    </dsp:sp>
    <dsp:sp modelId="{20723ADC-3B2C-4DA4-AEEA-55D098764491}">
      <dsp:nvSpPr>
        <dsp:cNvPr id="0" name=""/>
        <dsp:cNvSpPr/>
      </dsp:nvSpPr>
      <dsp:spPr>
        <a:xfrm>
          <a:off x="473766" y="20855"/>
          <a:ext cx="687430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TO DO LIST - REGISTRATION</a:t>
          </a:r>
        </a:p>
      </dsp:txBody>
      <dsp:txXfrm>
        <a:off x="516997" y="64086"/>
        <a:ext cx="6787838" cy="79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36169"/>
          <a:ext cx="9820428" cy="226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666496" rIns="762174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Take your student number: NOMA (you find it on the student card) and go to </a:t>
          </a:r>
          <a:r>
            <a:rPr lang="fr-BE" sz="3200" kern="1200" dirty="0">
              <a:hlinkClick xmlns:r="http://schemas.openxmlformats.org/officeDocument/2006/relationships" r:id="rId1"/>
            </a:rPr>
            <a:t>Compte UCLouvain</a:t>
          </a:r>
          <a:r>
            <a:rPr lang="fr-BE" sz="3200" kern="1200" dirty="0"/>
            <a:t> </a:t>
          </a:r>
          <a:endParaRPr lang="en-US" sz="3200" u="sng" kern="1200" dirty="0">
            <a:solidFill>
              <a:srgbClr val="FF0000"/>
            </a:solidFill>
          </a:endParaRPr>
        </a:p>
      </dsp:txBody>
      <dsp:txXfrm>
        <a:off x="0" y="1036169"/>
        <a:ext cx="9820428" cy="2268000"/>
      </dsp:txXfrm>
    </dsp:sp>
    <dsp:sp modelId="{20723ADC-3B2C-4DA4-AEEA-55D098764491}">
      <dsp:nvSpPr>
        <dsp:cNvPr id="0" name=""/>
        <dsp:cNvSpPr/>
      </dsp:nvSpPr>
      <dsp:spPr>
        <a:xfrm>
          <a:off x="473766" y="573712"/>
          <a:ext cx="6874300" cy="944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 DO LIST – GLOBAL USER ACCOUNT</a:t>
          </a:r>
        </a:p>
      </dsp:txBody>
      <dsp:txXfrm>
        <a:off x="519880" y="619826"/>
        <a:ext cx="6782072" cy="8524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39814"/>
          <a:ext cx="9820428" cy="2245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645668" rIns="762174" bIns="220472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Get access to “My UCL” and manage your academic career via your widget “Mes études”</a:t>
          </a:r>
          <a:endParaRPr lang="en-US" sz="3100" u="sng" kern="1200">
            <a:solidFill>
              <a:srgbClr val="FF0000"/>
            </a:solidFill>
          </a:endParaRP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3100" u="sng" kern="1200">
              <a:solidFill>
                <a:schemeClr val="accent1"/>
              </a:solidFill>
            </a:rPr>
            <a:t>https://www.youtube.com/watch?v=i67bs9KsLOU</a:t>
          </a:r>
          <a:endParaRPr lang="en-US" sz="3100" u="sng" kern="1200">
            <a:solidFill>
              <a:schemeClr val="accent1"/>
            </a:solidFill>
          </a:endParaRPr>
        </a:p>
      </dsp:txBody>
      <dsp:txXfrm>
        <a:off x="0" y="1039814"/>
        <a:ext cx="9820428" cy="2245950"/>
      </dsp:txXfrm>
    </dsp:sp>
    <dsp:sp modelId="{20723ADC-3B2C-4DA4-AEEA-55D098764491}">
      <dsp:nvSpPr>
        <dsp:cNvPr id="0" name=""/>
        <dsp:cNvSpPr/>
      </dsp:nvSpPr>
      <dsp:spPr>
        <a:xfrm>
          <a:off x="473766" y="591808"/>
          <a:ext cx="6874300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TO DO LIST – MY UCL</a:t>
          </a:r>
        </a:p>
      </dsp:txBody>
      <dsp:txXfrm>
        <a:off x="518438" y="636480"/>
        <a:ext cx="6784956" cy="8257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526262"/>
          <a:ext cx="9820428" cy="326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770636" rIns="76217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u="sng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Register to the courses 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of your annual program via your “Mes etudes” widget of your </a:t>
          </a:r>
          <a:r>
            <a:rPr lang="en-US" sz="2600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Dashboard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There you can also check your annual program once approved by the Jury (October)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You can also activate the Teams app and integrate Teams groups via the “My Study” widget</a:t>
          </a:r>
        </a:p>
      </dsp:txBody>
      <dsp:txXfrm>
        <a:off x="0" y="526262"/>
        <a:ext cx="9820428" cy="3263400"/>
      </dsp:txXfrm>
    </dsp:sp>
    <dsp:sp modelId="{20723ADC-3B2C-4DA4-AEEA-55D098764491}">
      <dsp:nvSpPr>
        <dsp:cNvPr id="0" name=""/>
        <dsp:cNvSpPr/>
      </dsp:nvSpPr>
      <dsp:spPr>
        <a:xfrm>
          <a:off x="447890" y="28376"/>
          <a:ext cx="6874300" cy="1092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TO DO LIST – MY STUDY WIDGET</a:t>
          </a:r>
        </a:p>
      </dsp:txBody>
      <dsp:txXfrm>
        <a:off x="501209" y="81695"/>
        <a:ext cx="6767662" cy="9856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216454"/>
          <a:ext cx="9820428" cy="362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333248" rIns="76217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Online platform on which professors post syllabus and course content, group work guidelines, send emails and interact via forums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Upload the Moodle Widget on your </a:t>
          </a:r>
          <a:r>
            <a:rPr lang="en-US" sz="2600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dashboard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Register to your courses on the platform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!! Course registration on Moodle does not replace official course registration which is MANDATORY via “Mes études” widget !!</a:t>
          </a:r>
        </a:p>
      </dsp:txBody>
      <dsp:txXfrm>
        <a:off x="0" y="216454"/>
        <a:ext cx="9820428" cy="3628800"/>
      </dsp:txXfrm>
    </dsp:sp>
    <dsp:sp modelId="{20723ADC-3B2C-4DA4-AEEA-55D098764491}">
      <dsp:nvSpPr>
        <dsp:cNvPr id="0" name=""/>
        <dsp:cNvSpPr/>
      </dsp:nvSpPr>
      <dsp:spPr>
        <a:xfrm>
          <a:off x="473766" y="6461"/>
          <a:ext cx="687430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DO LIST – MOODLE WIDGET</a:t>
          </a:r>
        </a:p>
      </dsp:txBody>
      <dsp:txXfrm>
        <a:off x="496823" y="29518"/>
        <a:ext cx="6828186" cy="4262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323167"/>
          <a:ext cx="9820428" cy="1633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708152" rIns="76217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u="none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Consult  your schedule in REAL TIME via the “Schedule” widget of your </a:t>
          </a:r>
          <a:r>
            <a:rPr lang="en-US" sz="2600" u="none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600" u="none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2600" u="none" kern="120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dahboard</a:t>
          </a:r>
          <a:endParaRPr lang="en-US" sz="26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323167"/>
        <a:ext cx="9820428" cy="1633275"/>
      </dsp:txXfrm>
    </dsp:sp>
    <dsp:sp modelId="{20723ADC-3B2C-4DA4-AEEA-55D098764491}">
      <dsp:nvSpPr>
        <dsp:cNvPr id="0" name=""/>
        <dsp:cNvSpPr/>
      </dsp:nvSpPr>
      <dsp:spPr>
        <a:xfrm>
          <a:off x="473766" y="876930"/>
          <a:ext cx="687430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TO DO LIST – My Schedule WIDGET</a:t>
          </a:r>
        </a:p>
      </dsp:txBody>
      <dsp:txXfrm>
        <a:off x="522762" y="925926"/>
        <a:ext cx="6776308" cy="9056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384146"/>
          <a:ext cx="9820428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624840" rIns="762174" bIns="14224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Registration to the examinations </a:t>
          </a:r>
          <a:r>
            <a:rPr lang="en-US" sz="2800" u="none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is automatic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You will have </a:t>
          </a:r>
          <a:r>
            <a:rPr lang="en-US" sz="2000" b="1" u="sng" kern="1200" dirty="0">
              <a:latin typeface="Calibri" panose="020F0502020204030204"/>
              <a:ea typeface="+mn-ea"/>
              <a:cs typeface="+mn-cs"/>
            </a:rPr>
            <a:t>to validate or withdraw </a:t>
          </a:r>
          <a:r>
            <a:rPr lang="en-US" sz="2000" u="none" kern="1200" dirty="0">
              <a:latin typeface="Calibri" panose="020F0502020204030204"/>
              <a:ea typeface="+mn-ea"/>
              <a:cs typeface="+mn-cs"/>
            </a:rPr>
            <a:t>your registration to the examinations at specific dates fixed for each session via </a:t>
          </a:r>
          <a:r>
            <a:rPr lang="en-US" sz="2000" u="none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Mes études </a:t>
          </a:r>
          <a:r>
            <a:rPr lang="en-US" sz="2000" u="none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widget on your </a:t>
          </a:r>
          <a:r>
            <a:rPr lang="en-US" sz="2000" u="none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MyUcl</a:t>
          </a:r>
          <a:r>
            <a:rPr lang="en-US" sz="2000" u="none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Dashboard</a:t>
          </a:r>
          <a:endParaRPr lang="en-US" sz="2000" u="none" kern="1200" dirty="0"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For each course, the examinations are organized twice: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		In January and September for the courses of Q1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		In June and September for the courses of Q2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https://www.uclouvain.be/fr/universite/rgee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384146"/>
        <a:ext cx="9820428" cy="3402000"/>
      </dsp:txXfrm>
    </dsp:sp>
    <dsp:sp modelId="{20723ADC-3B2C-4DA4-AEEA-55D098764491}">
      <dsp:nvSpPr>
        <dsp:cNvPr id="0" name=""/>
        <dsp:cNvSpPr/>
      </dsp:nvSpPr>
      <dsp:spPr>
        <a:xfrm>
          <a:off x="473766" y="20855"/>
          <a:ext cx="6874300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"/>
              <a:ea typeface="Calibri"/>
              <a:cs typeface="Calibri"/>
            </a:rPr>
            <a:t>TO DO LIST – EXAMINATIONS</a:t>
          </a:r>
        </a:p>
      </dsp:txBody>
      <dsp:txXfrm>
        <a:off x="516997" y="64086"/>
        <a:ext cx="6787838" cy="7991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0"/>
          <a:ext cx="9820428" cy="3836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208024" rIns="76217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TFE (Travail de fin </a:t>
          </a:r>
          <a:r>
            <a:rPr lang="en-US" sz="26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d’Etude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) LECON2950 – 15 ECTS : </a:t>
          </a:r>
          <a:r>
            <a:rPr lang="en-US" sz="2600" i="1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40% for the written part and 60% for the oral defense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2 full </a:t>
          </a: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O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ptions of </a:t>
          </a: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</a:t>
          </a: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pecialization – 30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3 elective course – 15 ECTS </a:t>
          </a:r>
          <a:r>
            <a:rPr lang="en-US" sz="26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(or a 3</a:t>
          </a:r>
          <a:r>
            <a:rPr lang="en-US" sz="2600" i="1" kern="1200" baseline="30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rd</a:t>
          </a:r>
          <a:r>
            <a:rPr lang="en-US" sz="26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full OS)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TOTAL = 60 ECTS</a:t>
          </a:r>
        </a:p>
      </dsp:txBody>
      <dsp:txXfrm>
        <a:off x="0" y="0"/>
        <a:ext cx="9820428" cy="3836700"/>
      </dsp:txXfrm>
    </dsp:sp>
    <dsp:sp modelId="{20723ADC-3B2C-4DA4-AEEA-55D098764491}">
      <dsp:nvSpPr>
        <dsp:cNvPr id="0" name=""/>
        <dsp:cNvSpPr/>
      </dsp:nvSpPr>
      <dsp:spPr>
        <a:xfrm>
          <a:off x="501200" y="88940"/>
          <a:ext cx="6874300" cy="8397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TO DO LIST – PAE – ECON2M1</a:t>
          </a:r>
        </a:p>
      </dsp:txBody>
      <dsp:txXfrm>
        <a:off x="542195" y="129935"/>
        <a:ext cx="6792310" cy="7577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559101"/>
          <a:ext cx="9820428" cy="3183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895604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1 Econometrics Course (to be chosen among LECON2031, LECON2033, LECON2826) – 5 ECTS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LECON2806 Using Economic Tools to solve Global Challenges 10 ECTS (Mandatory course to be followed in Q1 &amp; Q2)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Calibri" panose="020F0502020204030204"/>
              <a:ea typeface="+mn-ea"/>
              <a:cs typeface="+mn-cs"/>
            </a:rPr>
            <a:t>3 Options of Specialization (to be chose among 11 available) – 45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sp:txBody>
      <dsp:txXfrm>
        <a:off x="0" y="559101"/>
        <a:ext cx="9820428" cy="3183075"/>
      </dsp:txXfrm>
    </dsp:sp>
    <dsp:sp modelId="{20723ADC-3B2C-4DA4-AEEA-55D098764491}">
      <dsp:nvSpPr>
        <dsp:cNvPr id="0" name=""/>
        <dsp:cNvSpPr/>
      </dsp:nvSpPr>
      <dsp:spPr>
        <a:xfrm>
          <a:off x="473766" y="38384"/>
          <a:ext cx="6874300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DO LIST – PAE- ECON2MS/G – YEAR 1</a:t>
          </a:r>
        </a:p>
      </dsp:txBody>
      <dsp:txXfrm>
        <a:off x="535731" y="100349"/>
        <a:ext cx="6750370" cy="114543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252550"/>
          <a:ext cx="9820428" cy="353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458216" rIns="762174" bIns="14224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Econometrics course (to be chosen among </a:t>
          </a:r>
          <a:r>
            <a:rPr lang="fr-BE" sz="1800" kern="1200" dirty="0"/>
            <a:t>LECON2031/2033/2826) 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 – 5 ECTS </a:t>
          </a:r>
          <a:endParaRPr lang="fr-B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Reflexive Course (to be chosen among </a:t>
          </a:r>
          <a:r>
            <a:rPr lang="fr-BE" sz="1800" kern="1200" dirty="0"/>
            <a:t>LECON2065/2067/2069)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– 5 ECTS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2 Options of Specialization – 30 ECTS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Course of Mathematics and Statistics for Economists – 5 ECTS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Elective course (to be chosen among the OS and electives courses from the ECON2MA program except Advanced Economic Analysis I) – 5 ECTS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1 Foundations in Economics course: LECON2111 Advanced Microeconomics I – 5 ECTS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Thesis First Part LECON2910A (Online activity to prepare the Thesis for year 2) – 5 ECTS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sp:txBody>
      <dsp:txXfrm>
        <a:off x="0" y="252550"/>
        <a:ext cx="9820428" cy="3534300"/>
      </dsp:txXfrm>
    </dsp:sp>
    <dsp:sp modelId="{20723ADC-3B2C-4DA4-AEEA-55D098764491}">
      <dsp:nvSpPr>
        <dsp:cNvPr id="0" name=""/>
        <dsp:cNvSpPr/>
      </dsp:nvSpPr>
      <dsp:spPr>
        <a:xfrm>
          <a:off x="473766" y="11280"/>
          <a:ext cx="687430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DO LIST – PAE – ECON2MA – YEAR 1</a:t>
          </a:r>
        </a:p>
      </dsp:txBody>
      <dsp:txXfrm>
        <a:off x="505469" y="42983"/>
        <a:ext cx="6810894" cy="5860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208526"/>
          <a:ext cx="10482241" cy="415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538" tIns="312420" rIns="813538" bIns="12801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2 Quantitative Methods Courses: LECON2500 &amp; LECON2600  – 10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5 Foundations in Economic Courses – 25 ECTS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LECON2111 Advanced Microeconomics I</a:t>
          </a:r>
        </a:p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LECON2121 Advanced Macroeconomics I: Intertemporal Behavior and Business Cycles </a:t>
          </a:r>
        </a:p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LECON2122 Advanced Macroeconomics II: Growth, Dynamics and Policy 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LECON2112 Advanced Microeconomics II: game theory and information economics 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171450" algn="l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LECON2131 Advanced </a:t>
          </a:r>
          <a:r>
            <a:rPr lang="fr-BE" sz="1800" kern="1200" dirty="0" err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Econometrics</a:t>
          </a:r>
          <a:r>
            <a:rPr lang="fr-BE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	</a:t>
          </a:r>
          <a:endParaRPr lang="fr-BE" sz="1800" kern="1200" dirty="0">
            <a:solidFill>
              <a:schemeClr val="dk1">
                <a:hueOff val="0"/>
                <a:satOff val="0"/>
                <a:lumOff val="0"/>
                <a:alphaOff val="0"/>
              </a:scheme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Research Seminar (to be chosen among LECON2161/2653/2603) – 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course to be chosen among options Advanced Economics I or Advanced Economics II – 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Essay Paper LETRI2800 – 15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sp:txBody>
      <dsp:txXfrm>
        <a:off x="0" y="208526"/>
        <a:ext cx="10482241" cy="4158000"/>
      </dsp:txXfrm>
    </dsp:sp>
    <dsp:sp modelId="{20723ADC-3B2C-4DA4-AEEA-55D098764491}">
      <dsp:nvSpPr>
        <dsp:cNvPr id="0" name=""/>
        <dsp:cNvSpPr/>
      </dsp:nvSpPr>
      <dsp:spPr>
        <a:xfrm>
          <a:off x="495930" y="29453"/>
          <a:ext cx="7337568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43" tIns="0" rIns="27734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DO LIST – PAE- ETRI2MA – YEAR 1</a:t>
          </a:r>
        </a:p>
      </dsp:txBody>
      <dsp:txXfrm>
        <a:off x="517546" y="51069"/>
        <a:ext cx="7294336" cy="39956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311081"/>
          <a:ext cx="9820428" cy="347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479044" rIns="762174" bIns="12801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Econometrics Course to be chosen among LECON2601 or 2602 – 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2 Advanced Courses in Economics (LECON</a:t>
          </a:r>
          <a:r>
            <a:rPr lang="fr-BE" sz="1800" kern="1200" dirty="0"/>
            <a:t>2702 &amp; LECON2703) – 10 ECTS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Research Seminar LECON2167 (participation in 20 seminars throughout the year) – 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1 Workshop Tutorial LETRI2910 – 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3 courses to be chosen among options Advanced Economics I and Advanced Economics II – 15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Thesis LETRI2900 – 20 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Calibri" panose="020F0502020204030204"/>
              <a:ea typeface="+mn-ea"/>
              <a:cs typeface="+mn-cs"/>
            </a:rPr>
            <a:t>TOTAL = 60 ECTS</a:t>
          </a:r>
        </a:p>
      </dsp:txBody>
      <dsp:txXfrm>
        <a:off x="0" y="311081"/>
        <a:ext cx="9820428" cy="3477600"/>
      </dsp:txXfrm>
    </dsp:sp>
    <dsp:sp modelId="{20723ADC-3B2C-4DA4-AEEA-55D098764491}">
      <dsp:nvSpPr>
        <dsp:cNvPr id="0" name=""/>
        <dsp:cNvSpPr/>
      </dsp:nvSpPr>
      <dsp:spPr>
        <a:xfrm>
          <a:off x="464619" y="36503"/>
          <a:ext cx="68743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DO LIST – PAE- ETRI2MA – YEAR 2</a:t>
          </a:r>
        </a:p>
      </dsp:txBody>
      <dsp:txXfrm>
        <a:off x="497763" y="69647"/>
        <a:ext cx="6808012" cy="61267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390863"/>
          <a:ext cx="9820428" cy="41336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87452" rIns="762174" bIns="12801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Link to the annual programs: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1"/>
            </a:rPr>
            <a:t>https://uclouvain.be/prog-2026-econ2m1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2"/>
            </a:rPr>
            <a:t>https://uclouvain.be/en-prog-2026-econ2m-programme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(for ECON2MS/G &amp; ECON2MA -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you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just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need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select </a:t>
          </a:r>
          <a:r>
            <a:rPr lang="fr-BE" sz="1800" kern="1200" dirty="0" err="1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your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focus: </a:t>
          </a:r>
          <a:r>
            <a:rPr lang="fr-BE" sz="1800" kern="1200" dirty="0">
              <a:solidFill>
                <a:srgbClr val="7030A0"/>
              </a:solidFill>
              <a:latin typeface="Calibri" panose="020F0502020204030204"/>
              <a:ea typeface="+mn-ea"/>
              <a:cs typeface="+mn-cs"/>
            </a:rPr>
            <a:t>Professional focus for ECON2MS/G 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and </a:t>
          </a:r>
          <a:r>
            <a:rPr lang="fr-BE" sz="1800" kern="1200" dirty="0" err="1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Research</a:t>
          </a:r>
          <a:r>
            <a:rPr lang="fr-BE" sz="1800" kern="1200" dirty="0">
              <a:solidFill>
                <a:srgbClr val="00B050"/>
              </a:solidFill>
              <a:latin typeface="Calibri" panose="020F0502020204030204"/>
              <a:ea typeface="+mn-ea"/>
              <a:cs typeface="+mn-cs"/>
            </a:rPr>
            <a:t> Focus for ECON2MA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)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  <a:hlinkClick xmlns:r="http://schemas.openxmlformats.org/officeDocument/2006/relationships" r:id="rId3"/>
            </a:rPr>
            <a:t>https://uclouvain.be/prog-2026-etri2m-programme</a:t>
          </a:r>
          <a:r>
            <a:rPr lang="fr-BE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18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u="sng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 ESL Ambassador Hugo Desmet </a:t>
          </a:r>
          <a:r>
            <a:rPr lang="en-US" sz="18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will be at your disposal to answer your questions and help you create your PAE from 14/09 to 15/10 (see the schedule on ESL Website)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If the Ambassadors can’t help you, you can take an appointment with </a:t>
          </a:r>
          <a:r>
            <a:rPr lang="en-US" sz="1800" kern="1200" dirty="0" err="1">
              <a:latin typeface="Calibri" panose="020F0502020204030204"/>
              <a:ea typeface="+mn-ea"/>
              <a:cs typeface="+mn-cs"/>
            </a:rPr>
            <a:t>Mrs</a:t>
          </a:r>
          <a:r>
            <a:rPr lang="en-US" sz="1800" kern="1200" dirty="0">
              <a:latin typeface="Calibri" panose="020F0502020204030204"/>
              <a:ea typeface="+mn-ea"/>
              <a:cs typeface="+mn-cs"/>
            </a:rPr>
            <a:t> Porreweck for further guidance 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(!! If your questions do not require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Mrs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Porreweck’s</a:t>
          </a:r>
          <a:r>
            <a:rPr lang="en-US" sz="18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 assistance, you will be redirected to the student ambassador. This is to avoid long queue and excessive waiting times)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Calibri" panose="020F0502020204030204"/>
              <a:ea typeface="+mn-ea"/>
              <a:cs typeface="+mn-cs"/>
            </a:rPr>
            <a:t>Once you have drafted your PAE on your side, you can go to OSIS and submit it online</a:t>
          </a:r>
        </a:p>
      </dsp:txBody>
      <dsp:txXfrm>
        <a:off x="0" y="390863"/>
        <a:ext cx="9820428" cy="4133636"/>
      </dsp:txXfrm>
    </dsp:sp>
    <dsp:sp modelId="{20723ADC-3B2C-4DA4-AEEA-55D098764491}">
      <dsp:nvSpPr>
        <dsp:cNvPr id="0" name=""/>
        <dsp:cNvSpPr/>
      </dsp:nvSpPr>
      <dsp:spPr>
        <a:xfrm>
          <a:off x="473304" y="2108"/>
          <a:ext cx="6867587" cy="463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Annual Program – PAE (</a:t>
          </a:r>
          <a:r>
            <a:rPr lang="en-US" sz="1800" kern="1200" dirty="0" err="1"/>
            <a:t>Parcours</a:t>
          </a:r>
          <a:r>
            <a:rPr lang="en-US" sz="1800" kern="1200" dirty="0"/>
            <a:t> Annuel de </a:t>
          </a:r>
          <a:r>
            <a:rPr lang="en-US" sz="1800" kern="1200" dirty="0" err="1"/>
            <a:t>l’Etudiant</a:t>
          </a:r>
          <a:r>
            <a:rPr lang="en-US" sz="1800" kern="1200" dirty="0"/>
            <a:t>)</a:t>
          </a:r>
          <a:endParaRPr lang="en-US" sz="500" kern="1200" dirty="0"/>
        </a:p>
      </dsp:txBody>
      <dsp:txXfrm>
        <a:off x="495910" y="24714"/>
        <a:ext cx="6822375" cy="41786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642030"/>
          <a:ext cx="9820428" cy="36346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5396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MANDATORY INFO SESSION: 22/09/2026 13:00-13:45 MORE54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rPr>
            <a:t>MANDATORY</a:t>
          </a: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for ALL newcomers registered in an ESL master’s in Economics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6  modules of 3 hours (2hours theory and 1 hour practice)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1: R introduction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2: R advanced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3: Scientific Writing using LaTeX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4: Stata Introduction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5: Stata Advanced</a:t>
          </a:r>
          <a:b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</a:b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The Bootcamp will be evaluated after the 5 modules. </a:t>
          </a:r>
          <a:r>
            <a:rPr lang="fr-BE" sz="1800" kern="1200" dirty="0"/>
            <a:t>This </a:t>
          </a:r>
          <a:r>
            <a:rPr lang="fr-BE" sz="1800" kern="1200" dirty="0" err="1"/>
            <a:t>evaluation</a:t>
          </a:r>
          <a:r>
            <a:rPr lang="fr-BE" sz="1800" kern="1200" dirty="0"/>
            <a:t> </a:t>
          </a:r>
          <a:r>
            <a:rPr lang="fr-BE" sz="1800" u="sng" kern="1200" dirty="0" err="1"/>
            <a:t>will</a:t>
          </a:r>
          <a:r>
            <a:rPr lang="fr-BE" sz="1800" u="sng" kern="1200" dirty="0"/>
            <a:t> count for 1 point out of 20 of </a:t>
          </a:r>
          <a:r>
            <a:rPr lang="fr-BE" sz="1800" u="sng" kern="1200" dirty="0" err="1"/>
            <a:t>your</a:t>
          </a:r>
          <a:r>
            <a:rPr lang="fr-BE" sz="1800" u="sng" kern="1200" dirty="0"/>
            <a:t> </a:t>
          </a:r>
          <a:r>
            <a:rPr lang="fr-BE" sz="1800" u="sng" kern="1200" dirty="0" err="1"/>
            <a:t>thesis</a:t>
          </a:r>
          <a:r>
            <a:rPr lang="fr-BE" sz="1800" kern="1200" dirty="0"/>
            <a:t> </a:t>
          </a:r>
          <a:endParaRPr lang="en-US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		Module 6: Soft Skills (how to speak in stressful situations and how to create impactful presentations?)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642030"/>
        <a:ext cx="9820428" cy="3634697"/>
      </dsp:txXfrm>
    </dsp:sp>
    <dsp:sp modelId="{20723ADC-3B2C-4DA4-AEEA-55D098764491}">
      <dsp:nvSpPr>
        <dsp:cNvPr id="0" name=""/>
        <dsp:cNvSpPr/>
      </dsp:nvSpPr>
      <dsp:spPr>
        <a:xfrm>
          <a:off x="383937" y="1177"/>
          <a:ext cx="6867587" cy="7148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- BOOTCAMP – </a:t>
          </a:r>
          <a:r>
            <a:rPr lang="en-US" sz="2400" kern="1200" dirty="0">
              <a:latin typeface="Calibri Light" panose="020F0302020204030204"/>
            </a:rPr>
            <a:t>02/10 – 13/11</a:t>
          </a:r>
          <a:endParaRPr lang="en-US" sz="2400" kern="1200" dirty="0"/>
        </a:p>
      </dsp:txBody>
      <dsp:txXfrm>
        <a:off x="418831" y="36071"/>
        <a:ext cx="6797799" cy="6450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764334"/>
          <a:ext cx="9820428" cy="3071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Theme : how and where to start writing my thesis?</a:t>
          </a: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Calendar &amp; more info on </a:t>
          </a:r>
          <a:r>
            <a:rPr lang="en-US" sz="2000" kern="1200" dirty="0"/>
            <a:t>https://www.uclouvain.be/en/faculties/espo/esl/thesis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764334"/>
        <a:ext cx="9820428" cy="3071250"/>
      </dsp:txXfrm>
    </dsp:sp>
    <dsp:sp modelId="{20723ADC-3B2C-4DA4-AEEA-55D098764491}">
      <dsp:nvSpPr>
        <dsp:cNvPr id="0" name=""/>
        <dsp:cNvSpPr/>
      </dsp:nvSpPr>
      <dsp:spPr>
        <a:xfrm>
          <a:off x="439228" y="0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– Thesis Administrative and Academic info session – Monday 02/11 13.00 to 14.00 AGOR10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514114" y="74886"/>
        <a:ext cx="6724528" cy="138427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77970"/>
          <a:ext cx="9820428" cy="24058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 to explore the different possibilities that you have at your disposal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13h-14h MORE55</a:t>
          </a:r>
        </a:p>
      </dsp:txBody>
      <dsp:txXfrm>
        <a:off x="0" y="1077970"/>
        <a:ext cx="9820428" cy="2405812"/>
      </dsp:txXfrm>
    </dsp:sp>
    <dsp:sp modelId="{20723ADC-3B2C-4DA4-AEEA-55D098764491}">
      <dsp:nvSpPr>
        <dsp:cNvPr id="0" name=""/>
        <dsp:cNvSpPr/>
      </dsp:nvSpPr>
      <dsp:spPr>
        <a:xfrm>
          <a:off x="439228" y="283741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– Info Sessions Internship and International Exchanges – Tuesday 17/11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514114" y="358627"/>
        <a:ext cx="6724528" cy="138427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871385"/>
          <a:ext cx="9820428" cy="276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Mandatory session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session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15 minutes presentation of the Research Fields of our ESL lecturers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871385"/>
        <a:ext cx="9820428" cy="2764125"/>
      </dsp:txXfrm>
    </dsp:sp>
    <dsp:sp modelId="{20723ADC-3B2C-4DA4-AEEA-55D098764491}">
      <dsp:nvSpPr>
        <dsp:cNvPr id="0" name=""/>
        <dsp:cNvSpPr/>
      </dsp:nvSpPr>
      <dsp:spPr>
        <a:xfrm>
          <a:off x="439228" y="104584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– Thesis Forum – November 3</a:t>
          </a:r>
          <a:r>
            <a:rPr lang="en-US" sz="2400" kern="1200" baseline="30000" dirty="0"/>
            <a:t>rd</a:t>
          </a:r>
          <a:r>
            <a:rPr lang="en-US" sz="2400" kern="1200" dirty="0"/>
            <a:t> to November 13</a:t>
          </a:r>
          <a:r>
            <a:rPr lang="en-US" sz="2400" kern="1200" baseline="30000" dirty="0"/>
            <a:t>th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(online activity)</a:t>
          </a:r>
        </a:p>
      </dsp:txBody>
      <dsp:txXfrm>
        <a:off x="514114" y="179470"/>
        <a:ext cx="6724528" cy="138427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24947"/>
          <a:ext cx="9820428" cy="245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1 year Program : November 23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December 11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2 years Programs: November 23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to March 26</a:t>
          </a:r>
          <a:r>
            <a:rPr lang="en-US" sz="2000" kern="1200" baseline="300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</a:t>
          </a: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024947"/>
        <a:ext cx="9820428" cy="2457000"/>
      </dsp:txXfrm>
    </dsp:sp>
    <dsp:sp modelId="{20723ADC-3B2C-4DA4-AEEA-55D098764491}">
      <dsp:nvSpPr>
        <dsp:cNvPr id="0" name=""/>
        <dsp:cNvSpPr/>
      </dsp:nvSpPr>
      <dsp:spPr>
        <a:xfrm>
          <a:off x="439228" y="258147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Important DATES – Submission of the Thesis Topic and supervisor</a:t>
          </a:r>
        </a:p>
      </dsp:txBody>
      <dsp:txXfrm>
        <a:off x="514114" y="333033"/>
        <a:ext cx="6724528" cy="138427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673942"/>
          <a:ext cx="9820428" cy="3122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04/01-23/01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04/01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Defense: 25, 26 &amp; 27/01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results: 01/02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673942"/>
        <a:ext cx="9820428" cy="3122437"/>
      </dsp:txXfrm>
    </dsp:sp>
    <dsp:sp modelId="{20723ADC-3B2C-4DA4-AEEA-55D098764491}">
      <dsp:nvSpPr>
        <dsp:cNvPr id="0" name=""/>
        <dsp:cNvSpPr/>
      </dsp:nvSpPr>
      <dsp:spPr>
        <a:xfrm>
          <a:off x="439228" y="0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Important DATES – January session</a:t>
          </a:r>
        </a:p>
      </dsp:txBody>
      <dsp:txXfrm>
        <a:off x="514114" y="74886"/>
        <a:ext cx="6724528" cy="138427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24947"/>
          <a:ext cx="9820428" cy="245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Internship CV Workshop Info session:</a:t>
          </a:r>
          <a:r>
            <a:rPr lang="en-US" sz="2000" kern="1200" dirty="0"/>
            <a:t> 5/02: 12h45-13h30 </a:t>
          </a:r>
          <a:r>
            <a:rPr lang="en-US" sz="2000" kern="1200" dirty="0">
              <a:solidFill>
                <a:schemeClr val="tx1"/>
              </a:solidFill>
            </a:rPr>
            <a:t>LECL51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Application file Submission for Outgoing Exchange &amp; DD Students:</a:t>
          </a:r>
          <a:r>
            <a:rPr lang="en-US" sz="2000" kern="1200" dirty="0"/>
            <a:t> 8/02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024947"/>
        <a:ext cx="9820428" cy="2457000"/>
      </dsp:txXfrm>
    </dsp:sp>
    <dsp:sp modelId="{20723ADC-3B2C-4DA4-AEEA-55D098764491}">
      <dsp:nvSpPr>
        <dsp:cNvPr id="0" name=""/>
        <dsp:cNvSpPr/>
      </dsp:nvSpPr>
      <dsp:spPr>
        <a:xfrm>
          <a:off x="439228" y="258147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– FEBRUARY 2027</a:t>
          </a:r>
        </a:p>
      </dsp:txBody>
      <dsp:txXfrm>
        <a:off x="514114" y="333033"/>
        <a:ext cx="6724528" cy="138427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1050541"/>
          <a:ext cx="9820428" cy="24058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1" kern="1200" dirty="0"/>
            <a:t>Info session on How to Write a Master Thesis Part II</a:t>
          </a:r>
          <a:r>
            <a:rPr lang="en-US" sz="2000" kern="1200" dirty="0"/>
            <a:t>: 9/03 13.00 to 14.00 AGOR10</a:t>
          </a:r>
          <a:endParaRPr lang="en-US" sz="20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050541"/>
        <a:ext cx="9820428" cy="2405812"/>
      </dsp:txXfrm>
    </dsp:sp>
    <dsp:sp modelId="{20723ADC-3B2C-4DA4-AEEA-55D098764491}">
      <dsp:nvSpPr>
        <dsp:cNvPr id="0" name=""/>
        <dsp:cNvSpPr/>
      </dsp:nvSpPr>
      <dsp:spPr>
        <a:xfrm>
          <a:off x="439228" y="283741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Important DATES – MARCH 2027</a:t>
          </a:r>
        </a:p>
      </dsp:txBody>
      <dsp:txXfrm>
        <a:off x="514114" y="358627"/>
        <a:ext cx="6724528" cy="138427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555117"/>
          <a:ext cx="9820428" cy="3378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June session: 31/05-26/06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31/05 (15/06 for QEM students only)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 Session: Unamur 21/06 - UCLouvain 22/06 – DD until 23/06 – QEM before 01/07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 28/06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555117"/>
        <a:ext cx="9820428" cy="3378375"/>
      </dsp:txXfrm>
    </dsp:sp>
    <dsp:sp modelId="{20723ADC-3B2C-4DA4-AEEA-55D098764491}">
      <dsp:nvSpPr>
        <dsp:cNvPr id="0" name=""/>
        <dsp:cNvSpPr/>
      </dsp:nvSpPr>
      <dsp:spPr>
        <a:xfrm>
          <a:off x="439228" y="0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Important DATES – June Session</a:t>
          </a:r>
        </a:p>
      </dsp:txBody>
      <dsp:txXfrm>
        <a:off x="514114" y="74886"/>
        <a:ext cx="6724528" cy="138427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4BC69-C00C-49D4-8744-B1DD1D3BB98F}">
      <dsp:nvSpPr>
        <dsp:cNvPr id="0" name=""/>
        <dsp:cNvSpPr/>
      </dsp:nvSpPr>
      <dsp:spPr>
        <a:xfrm>
          <a:off x="0" y="683085"/>
          <a:ext cx="9820428" cy="3122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174" tIns="1353820" rIns="762174" bIns="14224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August session: 13/08-31/08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submission: 13/08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Thesis Defense: UCL 31/08 – Unamur 30/08 – DD until 01/09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Online results: 06/09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683085"/>
        <a:ext cx="9820428" cy="3122437"/>
      </dsp:txXfrm>
    </dsp:sp>
    <dsp:sp modelId="{20723ADC-3B2C-4DA4-AEEA-55D098764491}">
      <dsp:nvSpPr>
        <dsp:cNvPr id="0" name=""/>
        <dsp:cNvSpPr/>
      </dsp:nvSpPr>
      <dsp:spPr>
        <a:xfrm>
          <a:off x="439228" y="0"/>
          <a:ext cx="6874300" cy="153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832" tIns="0" rIns="25983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Important DATES – August Session</a:t>
          </a:r>
        </a:p>
      </dsp:txBody>
      <dsp:txXfrm>
        <a:off x="514114" y="74886"/>
        <a:ext cx="6724528" cy="1384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3501-AF18-4B5C-A17C-755A375A4E0D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413B3-8C5E-46B5-8D46-903A004EAB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5889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413B3-8C5E-46B5-8D46-903A004EAB52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534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413B3-8C5E-46B5-8D46-903A004EAB52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7691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0D49C-842E-4E36-AB34-C9FA71763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0E973C-A750-47C8-924B-9E62CB079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552D04-0F18-4C52-95AA-30B0FDE6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DCCB11-B3CC-455F-ADDA-FDCD62F30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96BCEF-AF8A-4822-A8EE-D988F256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234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83367-0F62-4115-B2A8-5ECA464A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6CB226-EA47-41A3-9CA4-66568A725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668A3A-C546-4097-86EA-C62AFAC2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4D7774-99D0-46AE-804C-CE08A3BD0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794048-3434-48B5-BFC4-394931CF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3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25D9B-1B65-420E-821C-0683E5AE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5D5B51-01DB-414A-ACD5-D65EEF9C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C4D01-1D6B-48C9-9448-F51E13A38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FA5E8-0B1C-4863-A7F9-1F1D5DFE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2B5433-F6AE-4F08-9274-DDFBD81F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04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63F94-2837-4C5F-86CC-AA5246682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5D1316-F033-49F7-84E5-DF8CDC49B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FD0705-378A-4576-8C0B-05D25F7B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6B8568-D540-4BF4-AA74-3C5FC65A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5004CA-2F81-47B1-AA44-34AAC2F8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7D7BD3-5E79-4B74-AFF2-B9DB0244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03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7055D-FE5F-4F84-B51E-FF6037AD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60D4EC-6AD9-443D-BF88-99BF26531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64EDD1-0E84-4448-8657-A8DB1B949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3053C2-366E-4624-8A9A-96F1B3384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5E2D962-E86C-4610-8006-89456A2C2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A6B7A3-129C-4EEA-89B5-1300B8FF4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D5BAB7-44F9-4768-9FA2-80A85DC8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A91814F-E65A-4048-9E8D-74A20647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771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8B630-6F54-41CD-BC6F-B5040862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D5E223-409E-4BAB-8864-970AA8B7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89AF52-7752-49E9-A082-1D0C8572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8B69F9-92FC-436F-A5AD-C881BDD5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7942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F40B03-6297-493C-A72C-A9C2D7D1A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188229-850E-4819-B8D0-8932E15E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4AEFA2-F7E1-449F-BB9C-C08B77B61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714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96916-1A79-4F84-B1E6-F2D02BD6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7DC3B8-8B98-4B6E-A3B4-536C184C4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7923AB-716C-42D4-B869-0302D9C60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A2A96F-50AA-473C-B9A6-6CA0EB5C2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12B2AA-8F8B-4B52-BDF0-9DB56A445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D4DC39-2900-4A42-B335-5934BF0A7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43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A66633-476E-43DB-9714-0B4AA97E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C9CAE4-8249-4086-8BE5-F51898F75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E3E32E-5501-4AC1-8C7B-695A09BF0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0A7CBE-0603-494F-9EF4-81879192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1929F-21C5-4C86-88CA-6D76F74A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2CCD4C-B5B5-4D43-9EB2-A532C147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17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8EA90-2999-4FC5-A229-BC441608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7ADEFC-DC35-422E-AA43-6A314E5AD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D6F808-5ED0-4A6F-97CD-DED19EB0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085D06-42CB-4B87-A55B-45480A6F7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63B8E0-4AA6-4E7F-B782-F57B5C7E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597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BB474FE-51AC-4B59-BF1F-E1CBBF0ED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05E099-18DC-4EEE-BD95-F756A843F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91BEDC-F514-4B19-9953-99645440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25B7A-7F2C-4B47-B95B-14E71C74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8D7FE1-054E-4304-A709-99D176138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268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344083" y="2068082"/>
            <a:ext cx="10847916" cy="478991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74AF27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1054711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401346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68D5EFE-55F4-4C7C-9139-B44C24FC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760446-16DF-4215-B6F9-48253B8E4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0B9CA9-8D45-4507-8F8D-E4B00CF5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3D9E5-A00A-4B37-BC72-A226C8A01B32}" type="datetimeFigureOut">
              <a:rPr lang="fr-BE" smtClean="0"/>
              <a:t>14-09-26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F83E36-2DD5-4E5A-84E9-C8109F8BC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A4C0D3-187B-4EA5-9AD1-1F554FF52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283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Porreweck@uclouvain.be" TargetMode="External"/><Relationship Id="rId7" Type="http://schemas.openxmlformats.org/officeDocument/2006/relationships/image" Target="../media/image5.png"/><Relationship Id="rId2" Type="http://schemas.openxmlformats.org/officeDocument/2006/relationships/hyperlink" Target="mailto:Laetitia.dablemont@uclouvain.be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nathan.jespere@unamur.be" TargetMode="External"/><Relationship Id="rId5" Type="http://schemas.openxmlformats.org/officeDocument/2006/relationships/hyperlink" Target="mailto:horaires-esl@uclouvain.be" TargetMode="External"/><Relationship Id="rId4" Type="http://schemas.openxmlformats.org/officeDocument/2006/relationships/hyperlink" Target="mailto:Catherine.marechal@uclouvain.b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hyperlink" Target="https://www.uclouvain.be/en/faculties/espo/es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s://www.uclouvain.be/fr/facultes/espo/esl/your-ambassador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ouvain.be/en/faculties/espo/esl/administrative-calendar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5.xml"/><Relationship Id="rId5" Type="http://schemas.openxmlformats.org/officeDocument/2006/relationships/diagramData" Target="../diagrams/data15.xml"/><Relationship Id="rId4" Type="http://schemas.openxmlformats.org/officeDocument/2006/relationships/image" Target="../media/image9.jpeg"/><Relationship Id="rId9" Type="http://schemas.microsoft.com/office/2007/relationships/diagramDrawing" Target="../diagrams/drawing15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Relationship Id="rId9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4" Type="http://schemas.openxmlformats.org/officeDocument/2006/relationships/diagramData" Target="../diagrams/data23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4" Type="http://schemas.openxmlformats.org/officeDocument/2006/relationships/diagramData" Target="../diagrams/data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ouvain.be/en/faculties/espo/esl/double-degree-destinations" TargetMode="External"/><Relationship Id="rId2" Type="http://schemas.openxmlformats.org/officeDocument/2006/relationships/hyperlink" Target="mailto:international-espo@uclouvain.b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mailto:stages-esl@uclouvain.be" TargetMode="External"/><Relationship Id="rId4" Type="http://schemas.openxmlformats.org/officeDocument/2006/relationships/hyperlink" Target="https://www.circle-u.eu/open-campus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Image 18" descr="Une image contenant dessin, croquis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6C7330-94F4-D0FA-98F7-522046B3C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975" y="1116070"/>
            <a:ext cx="4769069" cy="4752395"/>
          </a:xfrm>
          <a:prstGeom prst="rect">
            <a:avLst/>
          </a:prstGeom>
        </p:spPr>
      </p:pic>
      <p:pic>
        <p:nvPicPr>
          <p:cNvPr id="21" name="Image 20" descr="Une image contenant Police, texte, logo, Graphique&#10;&#10;Le contenu généré par l’IA peut être incorrect.">
            <a:extLst>
              <a:ext uri="{FF2B5EF4-FFF2-40B4-BE49-F238E27FC236}">
                <a16:creationId xmlns:a16="http://schemas.microsoft.com/office/drawing/2014/main" id="{2FE30070-DA1C-E54D-9109-DD6CD1255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846" y="5506816"/>
            <a:ext cx="4097154" cy="1295229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F9F69E3-E8B7-89B0-6E8C-3245E265F9A3}"/>
              </a:ext>
            </a:extLst>
          </p:cNvPr>
          <p:cNvSpPr txBox="1"/>
          <p:nvPr/>
        </p:nvSpPr>
        <p:spPr>
          <a:xfrm>
            <a:off x="228600" y="6025896"/>
            <a:ext cx="3639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Monday</a:t>
            </a:r>
            <a:r>
              <a:rPr lang="fr-BE" dirty="0"/>
              <a:t> 14/09/2026</a:t>
            </a:r>
          </a:p>
        </p:txBody>
      </p:sp>
    </p:spTree>
    <p:extLst>
      <p:ext uri="{BB962C8B-B14F-4D97-AF65-F5344CB8AC3E}">
        <p14:creationId xmlns:p14="http://schemas.microsoft.com/office/powerpoint/2010/main" val="1816186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55102-3982-9B75-A7CB-0B644C33C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Une image contenant dessin, croquis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C234F50-74A7-A539-82D7-33BB1FACD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817" y="790899"/>
            <a:ext cx="5294715" cy="52762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D231E33-53F3-4203-BA6D-4272329B5481}"/>
              </a:ext>
            </a:extLst>
          </p:cNvPr>
          <p:cNvSpPr txBox="1"/>
          <p:nvPr/>
        </p:nvSpPr>
        <p:spPr>
          <a:xfrm>
            <a:off x="808719" y="2322576"/>
            <a:ext cx="47234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noProof="0" dirty="0"/>
              <a:t>In order to not delay the following information sessions, we will not take any questions.</a:t>
            </a:r>
            <a:br>
              <a:rPr lang="en-US" sz="2000" noProof="0" dirty="0"/>
            </a:br>
            <a:r>
              <a:rPr lang="en-US" sz="2000" noProof="0" dirty="0"/>
              <a:t>Please read this PPT and go through our website first – You will find almost all your answers there ! </a:t>
            </a:r>
            <a:r>
              <a:rPr lang="en-US" sz="2000" noProof="0" dirty="0">
                <a:sym typeface="Wingdings" panose="05000000000000000000" pitchFamily="2" charset="2"/>
              </a:rPr>
              <a:t>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302701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B1F85-90C9-7E7B-4757-2BC44FFC6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5E6099A0-702F-06F2-DC9A-678926153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250C0C-2D2D-75CB-4F35-048F35B21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BD8CDA8-971D-6435-088B-4CBCF7FDF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2F566123-9A3A-381A-FFF8-E5BB3D940EA7}"/>
              </a:ext>
            </a:extLst>
          </p:cNvPr>
          <p:cNvSpPr txBox="1"/>
          <p:nvPr/>
        </p:nvSpPr>
        <p:spPr>
          <a:xfrm>
            <a:off x="858744" y="894565"/>
            <a:ext cx="513971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/>
              <a:t>The Administrative Team is here to help you !</a:t>
            </a:r>
            <a:br>
              <a:rPr lang="en-US" sz="1600" noProof="0" dirty="0"/>
            </a:br>
            <a:endParaRPr lang="en-US" sz="1600" noProof="0" dirty="0"/>
          </a:p>
          <a:p>
            <a:pPr marL="285750" indent="-285750">
              <a:buFontTx/>
              <a:buChar char="-"/>
            </a:pPr>
            <a:r>
              <a:rPr lang="en-US" sz="1600" dirty="0"/>
              <a:t>Mrs. </a:t>
            </a:r>
            <a:r>
              <a:rPr lang="en-US" sz="1600" noProof="0" dirty="0"/>
              <a:t>Laetitia Dablemont: School Manager &amp; Internships</a:t>
            </a:r>
          </a:p>
          <a:p>
            <a:r>
              <a:rPr lang="en-US" sz="1600" noProof="0" dirty="0" err="1">
                <a:hlinkClick r:id="rId2"/>
              </a:rPr>
              <a:t>Laetitia.dablemont</a:t>
            </a:r>
            <a:r>
              <a:rPr lang="en-US" sz="1600" dirty="0">
                <a:hlinkClick r:id="rId2"/>
              </a:rPr>
              <a:t>@uclouvain.be</a:t>
            </a:r>
            <a:br>
              <a:rPr lang="en-US" sz="1600" dirty="0"/>
            </a:br>
            <a:r>
              <a:rPr lang="en-US" sz="1600" dirty="0"/>
              <a:t>D.008</a:t>
            </a:r>
          </a:p>
          <a:p>
            <a:endParaRPr lang="en-US" sz="1600" dirty="0"/>
          </a:p>
          <a:p>
            <a:pPr marL="285750" indent="-285750">
              <a:buFontTx/>
              <a:buChar char="-"/>
            </a:pPr>
            <a:r>
              <a:rPr lang="en-US" sz="1600" dirty="0"/>
              <a:t>Mrs. Julie Porreweck: Student Office Administrator</a:t>
            </a:r>
          </a:p>
          <a:p>
            <a:r>
              <a:rPr lang="en-US" sz="1600" dirty="0">
                <a:hlinkClick r:id="rId3"/>
              </a:rPr>
              <a:t>Julie.Porreweck@uclouvain.be</a:t>
            </a:r>
            <a:br>
              <a:rPr lang="en-US" sz="1600" dirty="0"/>
            </a:br>
            <a:r>
              <a:rPr lang="en-US" sz="1600" dirty="0"/>
              <a:t>D.020</a:t>
            </a:r>
          </a:p>
          <a:p>
            <a:endParaRPr lang="en-US" sz="1600" noProof="0" dirty="0"/>
          </a:p>
          <a:p>
            <a:pPr marL="285750" indent="-285750">
              <a:buFontTx/>
              <a:buChar char="-"/>
            </a:pPr>
            <a:r>
              <a:rPr lang="en-US" sz="1600" noProof="0" dirty="0"/>
              <a:t>Mrs. Catherine Maréchal: International Affairs</a:t>
            </a:r>
          </a:p>
          <a:p>
            <a:r>
              <a:rPr lang="en-US" sz="1600" noProof="0" dirty="0" err="1">
                <a:hlinkClick r:id="rId4"/>
              </a:rPr>
              <a:t>Catherine.marechal@uclouvain</a:t>
            </a:r>
            <a:r>
              <a:rPr lang="en-US" sz="1600" dirty="0">
                <a:hlinkClick r:id="rId4"/>
              </a:rPr>
              <a:t>.be</a:t>
            </a:r>
            <a:endParaRPr lang="en-US" sz="1600" dirty="0"/>
          </a:p>
          <a:p>
            <a:r>
              <a:rPr lang="en-US" sz="1600" noProof="0" dirty="0"/>
              <a:t>D.010</a:t>
            </a:r>
          </a:p>
          <a:p>
            <a:endParaRPr lang="en-US" sz="1600" noProof="0" dirty="0"/>
          </a:p>
          <a:p>
            <a:pPr marL="285750" indent="-285750">
              <a:buFontTx/>
              <a:buChar char="-"/>
            </a:pPr>
            <a:r>
              <a:rPr lang="en-US" sz="1600" noProof="0" dirty="0"/>
              <a:t>Mrs. Marine Bernard: School logistics &amp; Schedules</a:t>
            </a:r>
          </a:p>
          <a:p>
            <a:r>
              <a:rPr lang="en-US" sz="1600" dirty="0">
                <a:hlinkClick r:id="rId5"/>
              </a:rPr>
              <a:t>horaires-esl@uclouvain.be</a:t>
            </a:r>
            <a:endParaRPr lang="en-US" sz="1600" dirty="0"/>
          </a:p>
          <a:p>
            <a:r>
              <a:rPr lang="en-US" sz="1600" dirty="0"/>
              <a:t>D.006</a:t>
            </a:r>
          </a:p>
          <a:p>
            <a:endParaRPr lang="en-US" sz="1600" dirty="0"/>
          </a:p>
          <a:p>
            <a:r>
              <a:rPr lang="en-US" sz="1600" dirty="0"/>
              <a:t>- Mr. Nathan J’Espère: Student Office UNamur</a:t>
            </a:r>
          </a:p>
          <a:p>
            <a:r>
              <a:rPr lang="fr-BE" sz="1600" dirty="0">
                <a:hlinkClick r:id="rId6"/>
              </a:rPr>
              <a:t>nathan.jespere@unamur.be</a:t>
            </a:r>
            <a:endParaRPr lang="fr-BE" sz="1600" dirty="0"/>
          </a:p>
          <a:p>
            <a:r>
              <a:rPr lang="fr-BE" sz="1600" dirty="0"/>
              <a:t>Room 520</a:t>
            </a:r>
            <a:br>
              <a:rPr lang="fr-BE" dirty="0"/>
            </a:br>
            <a:r>
              <a:rPr lang="fr-BE" dirty="0"/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37A61A-FF10-1BA6-803E-FEB882976E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71" y="894348"/>
            <a:ext cx="4602283" cy="506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5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0FD76-C857-756F-119D-16A0175A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C39A879-EAFF-8593-F5E9-D23D0CACF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48F20E-712C-F783-35A4-BCABCCCE2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4F1D93C-1234-EDA6-52E6-4E562CDAE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13" y="205361"/>
            <a:ext cx="1701437" cy="11577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042EAF8-6A94-FB93-233C-87015F5E2C9A}"/>
              </a:ext>
            </a:extLst>
          </p:cNvPr>
          <p:cNvSpPr txBox="1"/>
          <p:nvPr/>
        </p:nvSpPr>
        <p:spPr>
          <a:xfrm>
            <a:off x="2233062" y="368725"/>
            <a:ext cx="9693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Our </a:t>
            </a:r>
            <a:r>
              <a:rPr lang="fr-FR" sz="2400" b="1" dirty="0" err="1"/>
              <a:t>School’s</a:t>
            </a:r>
            <a:r>
              <a:rPr lang="fr-FR" sz="2400" b="1" dirty="0"/>
              <a:t> </a:t>
            </a:r>
            <a:r>
              <a:rPr lang="fr-FR" sz="2400" b="1" dirty="0" err="1"/>
              <a:t>website</a:t>
            </a:r>
            <a:r>
              <a:rPr lang="fr-FR" sz="2400" b="1" dirty="0"/>
              <a:t> </a:t>
            </a:r>
            <a:r>
              <a:rPr lang="fr-FR" sz="2400" dirty="0" err="1"/>
              <a:t>is</a:t>
            </a:r>
            <a:r>
              <a:rPr lang="fr-FR" sz="2400" dirty="0"/>
              <a:t> </a:t>
            </a:r>
            <a:r>
              <a:rPr lang="fr-FR" sz="2400" dirty="0" err="1"/>
              <a:t>where</a:t>
            </a:r>
            <a:r>
              <a:rPr lang="fr-FR" sz="2400" dirty="0"/>
              <a:t>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will</a:t>
            </a:r>
            <a:r>
              <a:rPr lang="fr-FR" sz="2400" dirty="0"/>
              <a:t> </a:t>
            </a:r>
            <a:r>
              <a:rPr lang="fr-FR" sz="2400" dirty="0" err="1"/>
              <a:t>find</a:t>
            </a:r>
            <a:r>
              <a:rPr lang="fr-FR" sz="2400" dirty="0"/>
              <a:t> all the information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need</a:t>
            </a:r>
            <a:r>
              <a:rPr lang="fr-FR" sz="2400" dirty="0"/>
              <a:t> for </a:t>
            </a:r>
            <a:r>
              <a:rPr lang="fr-FR" sz="2400" dirty="0" err="1"/>
              <a:t>your</a:t>
            </a:r>
            <a:r>
              <a:rPr lang="fr-FR" sz="2400" dirty="0"/>
              <a:t> </a:t>
            </a:r>
            <a:r>
              <a:rPr lang="fr-FR" sz="2400" dirty="0" err="1"/>
              <a:t>scholarship</a:t>
            </a:r>
            <a:r>
              <a:rPr lang="fr-FR" sz="2400" dirty="0"/>
              <a:t> </a:t>
            </a:r>
            <a:r>
              <a:rPr lang="fr-FR" sz="2400" dirty="0" err="1"/>
              <a:t>with</a:t>
            </a:r>
            <a:r>
              <a:rPr lang="fr-FR" sz="2400" dirty="0"/>
              <a:t> us : </a:t>
            </a:r>
            <a:r>
              <a:rPr lang="fr-BE" sz="2400" dirty="0">
                <a:hlinkClick r:id="rId4"/>
              </a:rPr>
              <a:t>https://www.uclouvain.be/en/faculties/espo/esl</a:t>
            </a:r>
            <a:endParaRPr lang="fr-BE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74CE81-7F11-9BC8-B549-A3DFDE38DA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5" y="1568447"/>
            <a:ext cx="11967590" cy="48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4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69DA3C-1131-38D5-7446-DF6E30AAC1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7DCDD596-290C-DE7C-BD4C-6C37B6659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AE080E97-3F49-F97D-7081-7DD6F97DF6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144011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519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95AA-1434-739C-C470-4B9D73054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57F0B9-9779-3771-B904-4B7AED1E38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603A1B90-7DAE-DAA0-E406-C1A01EDF1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67AB0378-C21F-A8F4-8018-4FEC5A0F1C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467117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78649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FCC1-A28A-2997-B927-7A8DC58DC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53F63C7-BB4E-53F4-9BD0-B66585D2AE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8F7027FE-C726-ED52-BB3B-0C29EAF0F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7CB3C84B-25E0-06BA-B208-783BCC318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284547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73179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B49D9-03FC-6FB8-4C0E-C0689014A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9D9B04-480D-49E1-5A38-CE049A8755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8D94754F-81DF-9589-BC3C-EC1225E45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7A6C271D-77CE-FF9B-0ECF-FF4EA4C77F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85231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9053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9E478-E607-C15E-19E7-88A829934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77AF48E-933F-E42D-42B8-84D9F56211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21801B37-0753-A8AD-DC8D-BBBC4A3BF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D383945B-DD05-2C84-688C-EF355B3F7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5695623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4551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BBD3F-3D5D-26CD-2C25-AD0298538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25524FE-0B6D-063A-0AB0-3A665A09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75843471-9045-D705-DA4B-D87E1014A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984EEFD1-F858-A638-AA5C-32D87FE1ED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68206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14737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0C3D-118D-4073-1012-8023E6FC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38963D8-536A-6FAD-FA6E-0382BF712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FD67FC4C-F9DA-81F3-E102-A68D5D35D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CC241830-3E4F-23C6-3066-E4FDE5A47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80622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69187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4FAA8-D98B-099B-49F8-6B578FBB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ED8993-A11E-D09D-71B5-7DE6A3B349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D34FF0FB-145A-0BBC-4A1A-A323EBD49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160C9E7F-F8FD-E550-0555-9D5D7FB26D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43752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3881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E2262-DAF0-0527-34C7-21F815F2B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22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8C5677-240D-503B-EE88-FEC2B0873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38" y="1406907"/>
            <a:ext cx="5791199" cy="383946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1594DC-41B5-DFBB-ACE5-F595ED1F5B03}"/>
              </a:ext>
            </a:extLst>
          </p:cNvPr>
          <p:cNvSpPr txBox="1"/>
          <p:nvPr/>
        </p:nvSpPr>
        <p:spPr>
          <a:xfrm>
            <a:off x="192024" y="5157216"/>
            <a:ext cx="5903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noProof="0" dirty="0"/>
              <a:t>Deadline to submit your PAE: </a:t>
            </a:r>
            <a:r>
              <a:rPr lang="en-US" sz="3200" b="1" u="sng" noProof="0" dirty="0"/>
              <a:t>30th September</a:t>
            </a:r>
          </a:p>
        </p:txBody>
      </p:sp>
    </p:spTree>
    <p:extLst>
      <p:ext uri="{BB962C8B-B14F-4D97-AF65-F5344CB8AC3E}">
        <p14:creationId xmlns:p14="http://schemas.microsoft.com/office/powerpoint/2010/main" val="330538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38DBC-B4F6-F21D-AB1B-42F499029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6851A21-7313-E982-FEEE-8E0B8CB629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2BB5648C-C4F2-19F7-4525-59505B399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EDA518F0-56F1-54BD-FD8F-446002DDC0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386692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0121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25D55-FAB3-CBDF-C42F-9D418549C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A46EFF-B830-09E1-10D1-B97E59ED4D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D677D3DA-AEF0-E645-8F03-19D638544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8DE07CF4-818A-F018-1A24-35AEB1C8E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1372805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74908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B31B592A-F3BD-4A0C-5AD0-4719DA5F0D29}"/>
              </a:ext>
            </a:extLst>
          </p:cNvPr>
          <p:cNvGrpSpPr/>
          <p:nvPr/>
        </p:nvGrpSpPr>
        <p:grpSpPr>
          <a:xfrm>
            <a:off x="1368666" y="2732616"/>
            <a:ext cx="10079622" cy="3787056"/>
            <a:chOff x="0" y="311081"/>
            <a:chExt cx="9820428" cy="3477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7916CF6-44AD-6731-1490-509A24F35DAB}"/>
                </a:ext>
              </a:extLst>
            </p:cNvPr>
            <p:cNvSpPr/>
            <p:nvPr/>
          </p:nvSpPr>
          <p:spPr>
            <a:xfrm>
              <a:off x="0" y="311081"/>
              <a:ext cx="9820428" cy="34776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55A08D5-C09D-3B01-9D22-45C1C277D756}"/>
                </a:ext>
              </a:extLst>
            </p:cNvPr>
            <p:cNvSpPr txBox="1"/>
            <p:nvPr/>
          </p:nvSpPr>
          <p:spPr>
            <a:xfrm>
              <a:off x="0" y="311081"/>
              <a:ext cx="9820428" cy="3477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174" tIns="479044" rIns="762174" bIns="142240" numCol="1" spcCol="1270" anchor="t" anchorCtr="0">
              <a:noAutofit/>
            </a:bodyPr>
            <a:lstStyle/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1 Reflexive Course  (to be chosen among </a:t>
              </a:r>
              <a:r>
                <a:rPr lang="fr-BE" dirty="0"/>
                <a:t>LECON2421/2061/2907) </a:t>
              </a: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– 5 ECTS</a:t>
              </a:r>
            </a:p>
            <a:p>
              <a:pPr marL="228600" lvl="1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1 ACTU Seminar (to be chosen among </a:t>
              </a:r>
              <a:r>
                <a:rPr lang="fr-BE" dirty="0"/>
                <a:t>LECON2446/2373/2382/2820) </a:t>
              </a:r>
              <a:r>
                <a:rPr lang="en-US" dirty="0"/>
                <a:t>– 5 ECTS</a:t>
              </a:r>
              <a:endParaRPr lang="en-US" kern="1200" dirty="0">
                <a:latin typeface="Calibri" panose="020F0502020204030204"/>
                <a:ea typeface="+mn-ea"/>
                <a:cs typeface="+mn-cs"/>
              </a:endParaRP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Thesis LECON2910 – 20 ECTS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dirty="0">
                  <a:latin typeface="Calibri" panose="020F0502020204030204"/>
                </a:rPr>
                <a:t>30 ECTS to be completed with:</a:t>
              </a:r>
            </a:p>
            <a:p>
              <a:pPr marL="685800" lvl="2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dirty="0">
                  <a:latin typeface="Calibri" panose="020F0502020204030204"/>
                </a:rPr>
                <a:t>1 Internship – 15 ECTS</a:t>
              </a:r>
            </a:p>
            <a:p>
              <a:pPr marL="685800" lvl="2" indent="-22860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3 Elective courses (to be selected among the OS and Elective courses from the ECON2MS/G program; we recommend you select at least 1 </a:t>
              </a:r>
              <a:r>
                <a:rPr lang="en-US" b="1" kern="1200" dirty="0">
                  <a:latin typeface="Calibri" panose="020F0502020204030204"/>
                  <a:ea typeface="+mn-ea"/>
                  <a:cs typeface="+mn-cs"/>
                </a:rPr>
                <a:t>S</a:t>
              </a: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eminar </a:t>
              </a:r>
              <a:r>
                <a:rPr lang="en-US" b="1" kern="1200" dirty="0">
                  <a:latin typeface="Calibri" panose="020F0502020204030204"/>
                  <a:ea typeface="+mn-ea"/>
                  <a:cs typeface="+mn-cs"/>
                </a:rPr>
                <a:t>A</a:t>
              </a: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nalysis </a:t>
              </a:r>
              <a:r>
                <a:rPr lang="en-US" b="1" kern="1200" dirty="0">
                  <a:latin typeface="Calibri" panose="020F0502020204030204"/>
                  <a:ea typeface="+mn-ea"/>
                  <a:cs typeface="+mn-cs"/>
                </a:rPr>
                <a:t>E</a:t>
              </a:r>
              <a:r>
                <a:rPr lang="en-US" kern="1200" dirty="0">
                  <a:latin typeface="Calibri" panose="020F0502020204030204"/>
                  <a:ea typeface="+mn-ea"/>
                  <a:cs typeface="+mn-cs"/>
                </a:rPr>
                <a:t>conomic among the 4 available) – 15 ECTS</a:t>
              </a:r>
            </a:p>
            <a:p>
              <a:pPr marL="457200" lvl="2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b="1" u="sng" dirty="0"/>
                <a:t>OR</a:t>
              </a:r>
            </a:p>
            <a:p>
              <a:pPr marL="742950" lvl="2" indent="-285750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latin typeface="Calibri" panose="020F0502020204030204"/>
                </a:rPr>
                <a:t>1 Erasmus – 30 ECTS (upon selection)</a:t>
              </a:r>
              <a:endParaRPr lang="en-US" kern="1200" dirty="0">
                <a:latin typeface="Calibri" panose="020F0502020204030204"/>
                <a:ea typeface="+mn-ea"/>
                <a:cs typeface="+mn-cs"/>
              </a:endParaRP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000" b="1" kern="1200" dirty="0">
                  <a:latin typeface="Calibri" panose="020F0502020204030204"/>
                  <a:ea typeface="+mn-ea"/>
                  <a:cs typeface="+mn-cs"/>
                </a:rPr>
                <a:t>TOTAL = 60 ECTS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6D63557-FB77-E38F-301C-14CADF4D6664}"/>
              </a:ext>
            </a:extLst>
          </p:cNvPr>
          <p:cNvGrpSpPr/>
          <p:nvPr/>
        </p:nvGrpSpPr>
        <p:grpSpPr>
          <a:xfrm>
            <a:off x="1698730" y="2284848"/>
            <a:ext cx="6874300" cy="678960"/>
            <a:chOff x="473766" y="32558"/>
            <a:chExt cx="6874300" cy="67896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38F0AAE-6F84-94D7-E2AA-AB50B3BF826E}"/>
                </a:ext>
              </a:extLst>
            </p:cNvPr>
            <p:cNvSpPr/>
            <p:nvPr/>
          </p:nvSpPr>
          <p:spPr>
            <a:xfrm>
              <a:off x="473766" y="32558"/>
              <a:ext cx="6874300" cy="6789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6" name="Rectangle : coins arrondis 4">
              <a:extLst>
                <a:ext uri="{FF2B5EF4-FFF2-40B4-BE49-F238E27FC236}">
                  <a16:creationId xmlns:a16="http://schemas.microsoft.com/office/drawing/2014/main" id="{D4F01C81-986C-B531-15A1-BD027652705E}"/>
                </a:ext>
              </a:extLst>
            </p:cNvPr>
            <p:cNvSpPr txBox="1"/>
            <p:nvPr/>
          </p:nvSpPr>
          <p:spPr>
            <a:xfrm>
              <a:off x="506910" y="65702"/>
              <a:ext cx="6808012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9832" tIns="0" rIns="259832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TO DO LIST – PAE- ECON2MS/G – YEAR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284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E7506-F551-1765-5791-4246A48A4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1820868-9D1A-011E-1F57-A65515FC07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44725BE6-42ED-FE71-11F5-D17729277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C5560A35-95FD-6C80-BC8E-3562037F41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777349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8329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F9D1D300-1D54-021A-72A6-14F7B891678E}"/>
              </a:ext>
            </a:extLst>
          </p:cNvPr>
          <p:cNvGrpSpPr/>
          <p:nvPr/>
        </p:nvGrpSpPr>
        <p:grpSpPr>
          <a:xfrm>
            <a:off x="1377810" y="2743200"/>
            <a:ext cx="10006470" cy="3687390"/>
            <a:chOff x="0" y="233075"/>
            <a:chExt cx="10006470" cy="36873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6B41DA4-4EAF-510A-19B4-B811C8CA095D}"/>
                </a:ext>
              </a:extLst>
            </p:cNvPr>
            <p:cNvSpPr/>
            <p:nvPr/>
          </p:nvSpPr>
          <p:spPr>
            <a:xfrm>
              <a:off x="0" y="233075"/>
              <a:ext cx="9820428" cy="35343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75E4881-9C50-6379-1380-44AF021547C4}"/>
                </a:ext>
              </a:extLst>
            </p:cNvPr>
            <p:cNvSpPr txBox="1"/>
            <p:nvPr/>
          </p:nvSpPr>
          <p:spPr>
            <a:xfrm>
              <a:off x="0" y="233075"/>
              <a:ext cx="10006470" cy="36873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174" tIns="354076" rIns="762174" bIns="120904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700" dirty="0">
                  <a:latin typeface="Calibri" panose="020F0502020204030204"/>
                </a:rPr>
                <a:t>4 Foundations in Economic</a:t>
              </a:r>
              <a:r>
                <a:rPr lang="en-US" sz="1700" kern="1200" dirty="0">
                  <a:latin typeface="Calibri" panose="020F0502020204030204"/>
                  <a:ea typeface="+mn-ea"/>
                  <a:cs typeface="+mn-cs"/>
                </a:rPr>
                <a:t> Courses – 20 ECTS </a:t>
              </a:r>
            </a:p>
            <a:p>
              <a:pPr marL="628650" lvl="2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dirty="0"/>
                <a:t>LECON2121 Advanced Macroeconomics I: Intertemporal Behavior and Business Cycles </a:t>
              </a:r>
            </a:p>
            <a:p>
              <a:pPr marL="628650" lvl="2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dirty="0"/>
                <a:t>LECON2122 Advanced Macroeconomics II: Growth, Dynamics and Policy </a:t>
              </a:r>
            </a:p>
            <a:p>
              <a:pPr marL="628650" lvl="2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dirty="0"/>
                <a:t>LECON2112 Advanced Microeconomics II: game theory and information economics </a:t>
              </a:r>
            </a:p>
            <a:p>
              <a:pPr marL="628650" lvl="2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dirty="0"/>
                <a:t>LECON2131 Advanced </a:t>
              </a:r>
              <a:r>
                <a:rPr lang="fr-FR" dirty="0" err="1"/>
                <a:t>Econometrics</a:t>
              </a:r>
              <a:r>
                <a:rPr lang="fr-FR" dirty="0"/>
                <a:t> </a:t>
              </a:r>
              <a:endParaRPr lang="fr-BE" sz="17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700" kern="1200" dirty="0">
                  <a:latin typeface="Calibri" panose="020F0502020204030204"/>
                  <a:ea typeface="+mn-ea"/>
                  <a:cs typeface="+mn-cs"/>
                </a:rPr>
                <a:t>1 Research Seminar to be chosen among LECON2161/2653/2603) - 5 ECTS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700" kern="1200" dirty="0">
                  <a:latin typeface="Calibri" panose="020F0502020204030204"/>
                  <a:ea typeface="+mn-ea"/>
                  <a:cs typeface="+mn-cs"/>
                </a:rPr>
                <a:t>4 elective courses to be chosen in the Advanced Economic Analysis I option – 20 ECTS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700" dirty="0">
                  <a:latin typeface="Calibri" panose="020F0502020204030204"/>
                </a:rPr>
                <a:t>Thesis LECON2910B – 15 ECTS</a:t>
              </a:r>
              <a:endParaRPr lang="en-US" sz="1700" kern="1200" dirty="0">
                <a:latin typeface="Calibri" panose="020F0502020204030204"/>
                <a:ea typeface="+mn-ea"/>
                <a:cs typeface="+mn-cs"/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17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  <a:ea typeface="+mn-ea"/>
                <a:cs typeface="+mn-cs"/>
              </a:endParaRP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000" b="1" kern="1200" dirty="0">
                  <a:latin typeface="Calibri" panose="020F0502020204030204"/>
                  <a:ea typeface="+mn-ea"/>
                  <a:cs typeface="+mn-cs"/>
                </a:rPr>
                <a:t>TOTAL = 60 ECTS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BBED423-6FCE-C653-8B81-D24AF0DEBB19}"/>
              </a:ext>
            </a:extLst>
          </p:cNvPr>
          <p:cNvGrpSpPr/>
          <p:nvPr/>
        </p:nvGrpSpPr>
        <p:grpSpPr>
          <a:xfrm>
            <a:off x="1662154" y="2492280"/>
            <a:ext cx="6874300" cy="501840"/>
            <a:chOff x="473766" y="46639"/>
            <a:chExt cx="6874300" cy="50184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177D99B-59D8-F049-12D1-0D527FA9C8C6}"/>
                </a:ext>
              </a:extLst>
            </p:cNvPr>
            <p:cNvSpPr/>
            <p:nvPr/>
          </p:nvSpPr>
          <p:spPr>
            <a:xfrm>
              <a:off x="473766" y="46639"/>
              <a:ext cx="6874300" cy="50184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BE"/>
            </a:p>
          </p:txBody>
        </p:sp>
        <p:sp>
          <p:nvSpPr>
            <p:cNvPr id="11" name="Rectangle : coins arrondis 4">
              <a:extLst>
                <a:ext uri="{FF2B5EF4-FFF2-40B4-BE49-F238E27FC236}">
                  <a16:creationId xmlns:a16="http://schemas.microsoft.com/office/drawing/2014/main" id="{80F327C3-83D0-2E2D-0812-91C67DFD48D3}"/>
                </a:ext>
              </a:extLst>
            </p:cNvPr>
            <p:cNvSpPr txBox="1"/>
            <p:nvPr/>
          </p:nvSpPr>
          <p:spPr>
            <a:xfrm>
              <a:off x="498264" y="71137"/>
              <a:ext cx="6825304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9832" tIns="0" rIns="259832" bIns="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TO DO LIST – PAE – ECON2MA – YEAR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693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790EA-AE9A-D66E-C91A-2734D3197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E7EDA27-A178-E200-5B63-B176C4AA34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BC2C1543-3F37-F16F-D4CC-DB4D4B432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F410A2F5-73D5-3BC8-1560-633B9ADC0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6897188"/>
              </p:ext>
            </p:extLst>
          </p:nvPr>
        </p:nvGraphicFramePr>
        <p:xfrm>
          <a:off x="1395815" y="2333500"/>
          <a:ext cx="10482241" cy="4423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62065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texte 1">
            <a:extLst>
              <a:ext uri="{FF2B5EF4-FFF2-40B4-BE49-F238E27FC236}">
                <a16:creationId xmlns:a16="http://schemas.microsoft.com/office/drawing/2014/main" id="{0BF5BBF3-05EA-39B0-F32E-7B4BE246B4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146990"/>
              </p:ext>
            </p:extLst>
          </p:nvPr>
        </p:nvGraphicFramePr>
        <p:xfrm>
          <a:off x="1395815" y="2333500"/>
          <a:ext cx="9820429" cy="386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3283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2A972-6E9B-E7AC-0E27-373157CB5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31F5AF8-52D8-1FB8-9DBB-C9AB3B78CB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9EA429DA-6EE3-211A-7DCD-0CE001D94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8BE9D682-01F2-BE29-6AFA-9AA1FA3AC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295212"/>
              </p:ext>
            </p:extLst>
          </p:nvPr>
        </p:nvGraphicFramePr>
        <p:xfrm>
          <a:off x="1395815" y="2333500"/>
          <a:ext cx="9820429" cy="452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32451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>
            <a:extLst>
              <a:ext uri="{FF2B5EF4-FFF2-40B4-BE49-F238E27FC236}">
                <a16:creationId xmlns:a16="http://schemas.microsoft.com/office/drawing/2014/main" id="{DA605E59-6099-DA54-42C2-D55C2A95E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1" y="-1418"/>
            <a:ext cx="1720348" cy="908863"/>
          </a:xfrm>
          <a:prstGeom prst="rect">
            <a:avLst/>
          </a:prstGeom>
        </p:spPr>
      </p:pic>
      <p:pic>
        <p:nvPicPr>
          <p:cNvPr id="7" name="Picture 6" descr="Z:\Logo\jpeg rvb, cmjn, noir\ESL logo - vert.jpg">
            <a:extLst>
              <a:ext uri="{FF2B5EF4-FFF2-40B4-BE49-F238E27FC236}">
                <a16:creationId xmlns:a16="http://schemas.microsoft.com/office/drawing/2014/main" id="{49459A91-3532-7551-8DBB-BDC9FADE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184" y="85687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D975C9-DB9E-D92D-688C-0A484AD32474}"/>
              </a:ext>
            </a:extLst>
          </p:cNvPr>
          <p:cNvSpPr/>
          <p:nvPr/>
        </p:nvSpPr>
        <p:spPr>
          <a:xfrm>
            <a:off x="1703512" y="1255426"/>
            <a:ext cx="9144000" cy="656600"/>
          </a:xfrm>
          <a:prstGeom prst="rect">
            <a:avLst/>
          </a:prstGeom>
          <a:solidFill>
            <a:srgbClr val="A7C96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7C96B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09E104-8A1D-D8BD-C30C-E5C6A95147FF}"/>
              </a:ext>
            </a:extLst>
          </p:cNvPr>
          <p:cNvSpPr/>
          <p:nvPr/>
        </p:nvSpPr>
        <p:spPr>
          <a:xfrm>
            <a:off x="4238137" y="1294813"/>
            <a:ext cx="5639831" cy="61013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r>
              <a:rPr lang="fr-FR" sz="3200" dirty="0" err="1">
                <a:solidFill>
                  <a:schemeClr val="bg1"/>
                </a:solidFill>
                <a:latin typeface="Montserrat Semi Bold"/>
              </a:rPr>
              <a:t>Meet</a:t>
            </a:r>
            <a:r>
              <a:rPr lang="fr-FR" sz="3200" dirty="0">
                <a:solidFill>
                  <a:schemeClr val="bg1"/>
                </a:solidFill>
                <a:latin typeface="Montserrat Semi Bold"/>
              </a:rPr>
              <a:t> </a:t>
            </a:r>
            <a:r>
              <a:rPr lang="fr-FR" sz="3200" dirty="0" err="1">
                <a:solidFill>
                  <a:schemeClr val="bg1"/>
                </a:solidFill>
                <a:latin typeface="Montserrat Semi Bold"/>
              </a:rPr>
              <a:t>your</a:t>
            </a:r>
            <a:r>
              <a:rPr lang="fr-FR" sz="3200" dirty="0">
                <a:solidFill>
                  <a:schemeClr val="bg1"/>
                </a:solidFill>
                <a:latin typeface="Montserrat Semi Bold"/>
              </a:rPr>
              <a:t> </a:t>
            </a:r>
            <a:r>
              <a:rPr lang="fr-FR" sz="3200" dirty="0">
                <a:solidFill>
                  <a:schemeClr val="bg1"/>
                </a:solidFill>
                <a:latin typeface="Montserrat Semi Bold"/>
                <a:hlinkClick r:id="rId4"/>
              </a:rPr>
              <a:t>Ambassador</a:t>
            </a:r>
            <a:endParaRPr lang="en-US" dirty="0" err="1">
              <a:solidFill>
                <a:schemeClr val="bg1"/>
              </a:solidFill>
              <a:hlinkClick r:id="rId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FDA760-EDBA-6C92-5851-76B139B141C1}"/>
              </a:ext>
            </a:extLst>
          </p:cNvPr>
          <p:cNvSpPr/>
          <p:nvPr/>
        </p:nvSpPr>
        <p:spPr>
          <a:xfrm>
            <a:off x="521208" y="2093976"/>
            <a:ext cx="6958584" cy="458555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r>
              <a:rPr lang="fr-FR" sz="2000">
                <a:solidFill>
                  <a:srgbClr val="74AF27"/>
                </a:solidFill>
                <a:latin typeface="Montserrat Light"/>
              </a:rPr>
              <a:t>Hugo Desmet</a:t>
            </a:r>
            <a:endParaRPr lang="fr-FR" sz="2000" dirty="0">
              <a:solidFill>
                <a:srgbClr val="74AF27"/>
              </a:solidFill>
              <a:latin typeface="Montserrat Light"/>
            </a:endParaRPr>
          </a:p>
          <a:p>
            <a:endParaRPr lang="fr-BE" sz="2000" dirty="0"/>
          </a:p>
          <a:p>
            <a:r>
              <a:rPr lang="fr-BE" sz="2000" dirty="0"/>
              <a:t>He </a:t>
            </a:r>
            <a:r>
              <a:rPr lang="fr-BE" sz="2000" dirty="0" err="1"/>
              <a:t>will</a:t>
            </a:r>
            <a:r>
              <a:rPr lang="fr-BE" sz="2000" dirty="0"/>
              <a:t>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available</a:t>
            </a:r>
            <a:r>
              <a:rPr lang="fr-BE" sz="2000" dirty="0"/>
              <a:t> in the </a:t>
            </a:r>
            <a:r>
              <a:rPr lang="fr-BE" sz="2000" dirty="0" err="1"/>
              <a:t>Dupriez</a:t>
            </a:r>
            <a:r>
              <a:rPr lang="fr-BE" sz="2000" dirty="0"/>
              <a:t> Building (meeting Room </a:t>
            </a:r>
            <a:r>
              <a:rPr lang="fr-BE" sz="2000" b="1" dirty="0"/>
              <a:t>D.041</a:t>
            </a:r>
            <a:r>
              <a:rPr lang="fr-BE" sz="2000" dirty="0"/>
              <a:t> Floor 0) </a:t>
            </a:r>
            <a:r>
              <a:rPr lang="fr-BE" sz="2000" b="1" dirty="0"/>
              <a:t>on the </a:t>
            </a:r>
            <a:r>
              <a:rPr lang="fr-BE" sz="2000" b="1" dirty="0" err="1"/>
              <a:t>following</a:t>
            </a:r>
            <a:r>
              <a:rPr lang="fr-BE" sz="2000" b="1" dirty="0"/>
              <a:t> dates :</a:t>
            </a:r>
            <a:endParaRPr lang="fr-BE" sz="2000" dirty="0"/>
          </a:p>
          <a:p>
            <a:r>
              <a:rPr lang="fr-BE" sz="2000" dirty="0"/>
              <a:t>Monday 14/09: 14.00 -17.00 </a:t>
            </a:r>
          </a:p>
          <a:p>
            <a:r>
              <a:rPr lang="fr-BE" sz="2000" dirty="0"/>
              <a:t>Wednesday 16/09: 13.15 -16.15</a:t>
            </a:r>
          </a:p>
          <a:p>
            <a:r>
              <a:rPr lang="fr-BE" sz="2000" dirty="0"/>
              <a:t>Thursday 17/09: 13.15 -16.15</a:t>
            </a:r>
          </a:p>
          <a:p>
            <a:r>
              <a:rPr lang="fr-BE" sz="2000" dirty="0"/>
              <a:t>Tuesday 22/09: 10.00 -12.00 </a:t>
            </a:r>
          </a:p>
          <a:p>
            <a:r>
              <a:rPr lang="fr-BE" sz="2000" dirty="0"/>
              <a:t>Wednesday 23/09: 12.00 -15.00 </a:t>
            </a:r>
          </a:p>
          <a:p>
            <a:r>
              <a:rPr lang="fr-BE" sz="2000" dirty="0"/>
              <a:t>Tuesday 29/09: 10.00 -12.00 </a:t>
            </a:r>
          </a:p>
          <a:p>
            <a:r>
              <a:rPr lang="fr-BE" sz="2000" dirty="0"/>
              <a:t>Wednesday 30/09: 12.00 -15.00 </a:t>
            </a:r>
          </a:p>
          <a:p>
            <a:r>
              <a:rPr lang="fr-BE" sz="2000" dirty="0"/>
              <a:t>Tuesday 06/10: 10.00 -12.00 </a:t>
            </a:r>
          </a:p>
          <a:p>
            <a:r>
              <a:rPr lang="fr-BE" sz="2000" dirty="0"/>
              <a:t>Wednesday 07/10: 12.00 -15.00</a:t>
            </a:r>
          </a:p>
          <a:p>
            <a:r>
              <a:rPr lang="fr-BE" sz="2000" dirty="0"/>
              <a:t>Tuesday 13/10: 10.00 -12.00 </a:t>
            </a:r>
          </a:p>
          <a:p>
            <a:r>
              <a:rPr lang="fr-BE" sz="2000" dirty="0"/>
              <a:t>Wednesday15/10: 12.00 -15.00</a:t>
            </a:r>
          </a:p>
          <a:p>
            <a:endParaRPr lang="fr-FR" sz="2000" dirty="0">
              <a:solidFill>
                <a:srgbClr val="74AF27"/>
              </a:solidFill>
              <a:latin typeface="Montserrat Ligh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B3DCD-CF1C-E51B-7A96-288200F4B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264" y="2359152"/>
            <a:ext cx="3115248" cy="415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17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dessin, croquis, Dessin d’enfan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29DA9B-630C-7926-16F6-15C4DADDE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38" y="1936754"/>
            <a:ext cx="5791199" cy="27797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5D67BA-BF73-64A1-3929-94A19C5ABF6F}"/>
              </a:ext>
            </a:extLst>
          </p:cNvPr>
          <p:cNvSpPr/>
          <p:nvPr/>
        </p:nvSpPr>
        <p:spPr>
          <a:xfrm>
            <a:off x="221381" y="5559552"/>
            <a:ext cx="4937760" cy="12070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dirty="0"/>
              <a:t>ESL Administrative &amp; Academic </a:t>
            </a:r>
            <a:r>
              <a:rPr lang="fr-BE" dirty="0" err="1"/>
              <a:t>Calendar</a:t>
            </a:r>
            <a:r>
              <a:rPr lang="fr-BE" dirty="0"/>
              <a:t>:</a:t>
            </a:r>
            <a:br>
              <a:rPr lang="fr-BE" dirty="0"/>
            </a:br>
            <a:r>
              <a:rPr lang="fr-BE" dirty="0">
                <a:hlinkClick r:id="rId3"/>
              </a:rPr>
              <a:t>https://www.uclouvain.be/en/faculties/espo/esl/administrative-calendar</a:t>
            </a:r>
            <a:r>
              <a:rPr lang="fr-BE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16555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C1C45-A3DF-4F7B-F7BF-2430B0A5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0D356F-782B-8A61-82E2-6C34E8A724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985FDA7C-3545-CEC4-8821-E0AA7B281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4381F071-1A9E-171C-3173-CAD9C8133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0284355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44646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52E78-E177-1F71-53B0-B6E28B8DC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25DD3BC-FF32-C84A-DBEC-1200351CB4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7633DA79-D815-2140-51CD-6F2956042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2B52415F-ABA0-261A-CE1B-181AA6A086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887429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89ADC4CE-CD8E-3F57-8A17-EECF29C2F2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36" y="5020057"/>
            <a:ext cx="4095764" cy="183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42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05C7-5A77-48DF-A88A-F413629E8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E640AC-6006-EF15-542A-DC805B8621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775D273A-A3A7-9F1B-7704-ED947627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F99941EB-1DB7-5FB8-2E68-F615FBF74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712316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549EBA6-0931-2A13-AB2C-7858F81F63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090" y="2233841"/>
            <a:ext cx="3505910" cy="205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05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1484F-0326-0AB6-A396-7A2D3ACB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5044E5-844A-B537-18D4-F483BE08C3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1BA9202B-768C-30A7-B31A-4CF2CB8D2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2D8AC144-74AF-893B-19A5-B625ACA0F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2201139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772869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03AAE-8D35-F45F-C740-B2D152F9F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29003CE-C948-85CC-98E7-2119FABF7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D8681059-C884-3A3E-4E33-6FD7D1127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7044258D-59A7-6F76-FA04-413864A852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788980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18735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5D764-82DC-5DD2-0306-0EDCE92FE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1301070-A2E4-FF99-241E-F82D6E149D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7D94F569-C383-584D-5BF8-35B552B31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65073C00-AF5F-1B7E-F5AA-06BA2B312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99817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31518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7EFA0-20F9-7910-6DAC-D6E8DFB5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F977B93-3465-A290-7C09-10004796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4D803EDA-05A6-A537-CD4C-D55E826C2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1A21ED8E-FDA4-C5F3-1B89-4D83E0C2F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980399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6691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3229C-070F-5FF2-C98E-CFF7A7D7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6D2452-52AE-B711-776D-61E72ABDB9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4D53199A-4015-D2A7-24D1-F67D01F85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6CEB7809-6031-63ED-6E31-704997D922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176358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3366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DFF9-7E15-D71E-54A8-4E74FC42E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DBA502-377F-B76B-B2B3-C4E5D2CBE0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CD82CACB-897A-A033-5201-F3A5CD83C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6117E0B0-8FFE-1522-F6E1-BD59B0E45C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169134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87551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51317-70DD-F9BF-4568-4B422121E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79FD51D-43CF-04F7-486E-F7AF211A8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80" y="371738"/>
            <a:ext cx="2180814" cy="1152128"/>
          </a:xfrm>
          <a:prstGeom prst="rect">
            <a:avLst/>
          </a:prstGeom>
        </p:spPr>
      </p:pic>
      <p:pic>
        <p:nvPicPr>
          <p:cNvPr id="5" name="Image 3">
            <a:extLst>
              <a:ext uri="{FF2B5EF4-FFF2-40B4-BE49-F238E27FC236}">
                <a16:creationId xmlns:a16="http://schemas.microsoft.com/office/drawing/2014/main" id="{AC3BFB7C-0C98-B71F-E88D-B4974E3B6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94" y="524955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Espace réservé du texte 1">
            <a:extLst>
              <a:ext uri="{FF2B5EF4-FFF2-40B4-BE49-F238E27FC236}">
                <a16:creationId xmlns:a16="http://schemas.microsoft.com/office/drawing/2014/main" id="{11553981-C65F-F147-0023-92A7609463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870010"/>
              </p:ext>
            </p:extLst>
          </p:nvPr>
        </p:nvGraphicFramePr>
        <p:xfrm>
          <a:off x="1395815" y="2333499"/>
          <a:ext cx="9820429" cy="4291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11744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388072" y="2198255"/>
            <a:ext cx="3869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  <a:p>
            <a:endParaRPr lang="fr-BE"/>
          </a:p>
          <a:p>
            <a:endParaRPr lang="fr-FR"/>
          </a:p>
          <a:p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86866A-F489-43C2-9EFC-92B17ACDE1DE}"/>
              </a:ext>
            </a:extLst>
          </p:cNvPr>
          <p:cNvSpPr/>
          <p:nvPr/>
        </p:nvSpPr>
        <p:spPr>
          <a:xfrm>
            <a:off x="465935" y="1178496"/>
            <a:ext cx="3792028" cy="55144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11 options </a:t>
            </a:r>
            <a:r>
              <a:rPr lang="fr-FR" b="1" dirty="0" err="1">
                <a:solidFill>
                  <a:schemeClr val="tx1"/>
                </a:solidFill>
              </a:rPr>
              <a:t>divided</a:t>
            </a:r>
            <a:r>
              <a:rPr lang="fr-FR" b="1" dirty="0">
                <a:solidFill>
                  <a:schemeClr val="tx1"/>
                </a:solidFill>
              </a:rPr>
              <a:t> in 4 Clusters (free combinations)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  <a:latin typeface="+mj-lt"/>
              </a:rPr>
              <a:t>1. Public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Affairs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/Policy</a:t>
            </a:r>
          </a:p>
          <a:p>
            <a:r>
              <a:rPr lang="fr-FR" dirty="0">
                <a:solidFill>
                  <a:schemeClr val="tx1"/>
                </a:solidFill>
                <a:latin typeface="+mj-lt"/>
              </a:rPr>
              <a:t>2.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Sustainable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Development</a:t>
            </a:r>
            <a:endParaRPr lang="fr-FR" dirty="0">
              <a:solidFill>
                <a:schemeClr val="tx1"/>
              </a:solidFill>
              <a:latin typeface="+mj-lt"/>
            </a:endParaRPr>
          </a:p>
          <a:p>
            <a:r>
              <a:rPr lang="fr-FR" dirty="0">
                <a:solidFill>
                  <a:schemeClr val="tx1"/>
                </a:solidFill>
                <a:latin typeface="+mj-lt"/>
              </a:rPr>
              <a:t>3.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Firm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Strategies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Markets</a:t>
            </a:r>
            <a:endParaRPr lang="fr-FR" dirty="0">
              <a:solidFill>
                <a:schemeClr val="tx1"/>
              </a:solidFill>
              <a:latin typeface="+mj-lt"/>
            </a:endParaRPr>
          </a:p>
          <a:p>
            <a:r>
              <a:rPr lang="fr-FR" dirty="0">
                <a:solidFill>
                  <a:schemeClr val="tx1"/>
                </a:solidFill>
                <a:latin typeface="+mj-lt"/>
              </a:rPr>
              <a:t>4. Macro &amp; Finance</a:t>
            </a:r>
          </a:p>
          <a:p>
            <a:endParaRPr lang="fr-FR" dirty="0">
              <a:solidFill>
                <a:schemeClr val="tx1"/>
              </a:solidFill>
              <a:latin typeface="+mj-lt"/>
            </a:endParaRPr>
          </a:p>
          <a:p>
            <a:r>
              <a:rPr lang="fr-FR" b="1" dirty="0">
                <a:solidFill>
                  <a:schemeClr val="tx1"/>
                </a:solidFill>
                <a:latin typeface="+mj-lt"/>
              </a:rPr>
              <a:t>ECON2M1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: 3 full options or 2 full options + 3 courses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elected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in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this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list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or in the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elective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courses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list</a:t>
            </a:r>
            <a:endParaRPr lang="fr-FR" dirty="0">
              <a:solidFill>
                <a:schemeClr val="tx1"/>
              </a:solidFill>
              <a:latin typeface="+mj-lt"/>
            </a:endParaRPr>
          </a:p>
          <a:p>
            <a:endParaRPr lang="fr-FR" dirty="0">
              <a:solidFill>
                <a:schemeClr val="tx1"/>
              </a:solidFill>
              <a:latin typeface="+mj-lt"/>
            </a:endParaRPr>
          </a:p>
          <a:p>
            <a:r>
              <a:rPr lang="fr-FR" b="1" dirty="0">
                <a:solidFill>
                  <a:schemeClr val="tx1"/>
                </a:solidFill>
                <a:latin typeface="+mj-lt"/>
              </a:rPr>
              <a:t>ECON2MS/G 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: 3 full options + 3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elective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courses</a:t>
            </a:r>
          </a:p>
          <a:p>
            <a:endParaRPr lang="fr-FR" dirty="0">
              <a:solidFill>
                <a:schemeClr val="tx1"/>
              </a:solidFill>
              <a:latin typeface="+mj-lt"/>
            </a:endParaRPr>
          </a:p>
          <a:p>
            <a:r>
              <a:rPr lang="fr-FR" b="1" dirty="0">
                <a:solidFill>
                  <a:schemeClr val="tx1"/>
                </a:solidFill>
                <a:latin typeface="+mj-lt"/>
              </a:rPr>
              <a:t>ECON2MA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: 2 full options + 1 </a:t>
            </a:r>
            <a:r>
              <a:rPr lang="fr-FR" dirty="0" err="1">
                <a:solidFill>
                  <a:schemeClr val="tx1"/>
                </a:solidFill>
                <a:latin typeface="+mj-lt"/>
              </a:rPr>
              <a:t>elective</a:t>
            </a:r>
            <a:r>
              <a:rPr lang="fr-FR" dirty="0">
                <a:solidFill>
                  <a:schemeClr val="tx1"/>
                </a:solidFill>
                <a:latin typeface="+mj-lt"/>
              </a:rPr>
              <a:t> course</a:t>
            </a:r>
          </a:p>
          <a:p>
            <a:endParaRPr lang="fr-FR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5C2845-7044-4EA4-B0D0-ED4894E825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57213" y="1686095"/>
            <a:ext cx="6153651" cy="4317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8F78A9-C174-4A12-904E-7A628C180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213" y="6072410"/>
            <a:ext cx="3435166" cy="74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79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1F42CE4-E979-32A7-14A1-3327352D6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736604"/>
            <a:ext cx="4777381" cy="321504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5894962" y="1984443"/>
            <a:ext cx="5458838" cy="419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PUBLIC AFFAIRS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2: Politique économique: fondements et applications (FR)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5: Economic Development and the Environment (EN) (simultaneous to OS2)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7: Public Affairs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8 : Labour and Human Ressource Economics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9 : Économie, Société et transition socio-écologique (FR/EN)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10 : Competition and Innovation (EN)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/>
              <a:t> </a:t>
            </a:r>
          </a:p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FR"/>
          </a:p>
          <a:p>
            <a:pPr>
              <a:spcAft>
                <a:spcPts val="600"/>
              </a:spcAft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96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6B0EA5-49C3-290D-5848-702333A13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736604"/>
            <a:ext cx="4777381" cy="321504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5894962" y="1984443"/>
            <a:ext cx="5458838" cy="419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SUSTAINABLE DEVELOPMENT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5: Economic Development and the Environment (EN)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6: Growth and Globalisation (EN) </a:t>
            </a:r>
            <a:r>
              <a:rPr lang="en-US" dirty="0">
                <a:solidFill>
                  <a:schemeClr val="tx1"/>
                </a:solidFill>
              </a:rPr>
              <a:t>(simultaneous to OS7)</a:t>
            </a:r>
            <a:endParaRPr lang="en-US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7: Public Affairs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9 : Économie, Société et transition socio-écologique (FR/EN)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11: International and Regional economics (EN)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/>
              <a:t> </a:t>
            </a:r>
          </a:p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FR"/>
          </a:p>
          <a:p>
            <a:pPr>
              <a:spcAft>
                <a:spcPts val="600"/>
              </a:spcAft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051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C1E1435-81E7-068B-5526-C02CEB266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736604"/>
            <a:ext cx="4777381" cy="321504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5894962" y="1984443"/>
            <a:ext cx="5458838" cy="419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FIRM STRATEGIES AND MARKETS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3: Finance:Markets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4: Money and Finance (FR/EN)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8 : Labour and Human Ressource Economics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9 : Économie, Société et transition socio-écologique (FR/EN) </a:t>
            </a:r>
            <a:r>
              <a:rPr lang="en-US" dirty="0">
                <a:solidFill>
                  <a:schemeClr val="tx1"/>
                </a:solidFill>
              </a:rPr>
              <a:t>(simultaneous to OS4)</a:t>
            </a:r>
            <a:endParaRPr lang="en-US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10 : Competition and Innovation (EN)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/>
              <a:t> </a:t>
            </a:r>
          </a:p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FR"/>
          </a:p>
          <a:p>
            <a:pPr>
              <a:spcAft>
                <a:spcPts val="600"/>
              </a:spcAft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788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FC4EDB-21CC-C884-F378-306E99BDD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736604"/>
            <a:ext cx="4777381" cy="321504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5894962" y="1984443"/>
            <a:ext cx="5458838" cy="4192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tx1"/>
                </a:solidFill>
              </a:rPr>
              <a:t>MACRO AND FINANCE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1: Business cycles and fluctuations (EN/FR)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2: Politique économique: fondements et applications (FR)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3: Finance: Markets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4: Money and Finance (EN)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</a:rPr>
              <a:t>OS 6: Growth and Globalisation (EN)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/>
              <a:t> </a:t>
            </a:r>
          </a:p>
          <a:p>
            <a:pPr>
              <a:spcAft>
                <a:spcPts val="600"/>
              </a:spcAft>
            </a:pPr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fr-FR"/>
          </a:p>
          <a:p>
            <a:pPr>
              <a:spcAft>
                <a:spcPts val="600"/>
              </a:spcAft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812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46026-1DEC-E988-C416-D566469F9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9FAE229-C865-20FE-76EE-6E194D318C5F}"/>
              </a:ext>
            </a:extLst>
          </p:cNvPr>
          <p:cNvSpPr txBox="1"/>
          <p:nvPr/>
        </p:nvSpPr>
        <p:spPr>
          <a:xfrm>
            <a:off x="627022" y="2179401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/>
              <a:t> </a:t>
            </a:r>
          </a:p>
          <a:p>
            <a:endParaRPr lang="fr-FR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/>
          </a:p>
          <a:p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1C07768-1421-858C-91ED-25E331B28CB0}"/>
              </a:ext>
            </a:extLst>
          </p:cNvPr>
          <p:cNvSpPr/>
          <p:nvPr/>
        </p:nvSpPr>
        <p:spPr>
          <a:xfrm>
            <a:off x="1724458" y="1178496"/>
            <a:ext cx="8484123" cy="519123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solidFill>
                  <a:schemeClr val="tx1"/>
                </a:solidFill>
              </a:rPr>
              <a:t>EXCHANGE &amp; INTERNSHIP info session </a:t>
            </a:r>
            <a:r>
              <a:rPr lang="fr-FR" sz="3200" b="1" dirty="0">
                <a:solidFill>
                  <a:srgbClr val="FF0000"/>
                </a:solidFill>
              </a:rPr>
              <a:t>17/11/2026</a:t>
            </a:r>
          </a:p>
          <a:p>
            <a:endParaRPr lang="fr-FR" sz="1400" b="1" dirty="0">
              <a:solidFill>
                <a:schemeClr val="tx1"/>
              </a:solidFill>
            </a:endParaRPr>
          </a:p>
          <a:p>
            <a:r>
              <a:rPr lang="fr-FR" b="1" dirty="0">
                <a:solidFill>
                  <a:schemeClr val="tx1"/>
                </a:solidFill>
              </a:rPr>
              <a:t>For ECON2MS/G: </a:t>
            </a:r>
            <a:r>
              <a:rPr lang="en-US" b="1" dirty="0">
                <a:solidFill>
                  <a:schemeClr val="tx1"/>
                </a:solidFill>
              </a:rPr>
              <a:t>Info session </a:t>
            </a: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17/11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Selection: February 2026</a:t>
            </a:r>
            <a:br>
              <a:rPr lang="en-US" b="1" dirty="0">
                <a:solidFill>
                  <a:schemeClr val="tx1"/>
                </a:solidFill>
              </a:rPr>
            </a:b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For ECON2MA: </a:t>
            </a:r>
            <a:r>
              <a:rPr lang="en-US" b="1" dirty="0">
                <a:solidFill>
                  <a:srgbClr val="FF0000"/>
                </a:solidFill>
              </a:rPr>
              <a:t>Selection </a:t>
            </a:r>
            <a:r>
              <a:rPr lang="en-US" b="1" u="sng" dirty="0">
                <a:solidFill>
                  <a:srgbClr val="FF0000"/>
                </a:solidFill>
              </a:rPr>
              <a:t>NOW and before 25/09– </a:t>
            </a:r>
            <a:r>
              <a:rPr lang="en-US" b="1" u="sng" dirty="0">
                <a:solidFill>
                  <a:schemeClr val="tx1"/>
                </a:solidFill>
              </a:rPr>
              <a:t>Departure second semester 26-27</a:t>
            </a:r>
          </a:p>
          <a:p>
            <a:r>
              <a:rPr lang="en-US" b="1" u="sng" dirty="0">
                <a:solidFill>
                  <a:schemeClr val="tx1"/>
                </a:solidFill>
              </a:rPr>
              <a:t>Contact: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international-espo@uclouvain.be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b="1" u="sng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Other Opportunities:</a:t>
            </a:r>
          </a:p>
          <a:p>
            <a:r>
              <a:rPr lang="en-US" b="1" dirty="0">
                <a:solidFill>
                  <a:srgbClr val="C00000"/>
                </a:solidFill>
              </a:rPr>
              <a:t>Double Degree still available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  <a:hlinkClick r:id="rId3"/>
              </a:rPr>
              <a:t>DD destinations</a:t>
            </a:r>
            <a:r>
              <a:rPr lang="en-US" dirty="0">
                <a:solidFill>
                  <a:schemeClr val="tx1"/>
                </a:solidFill>
              </a:rPr>
              <a:t>): UNISTRA, UNIMI, UNITO, SGH*</a:t>
            </a:r>
          </a:p>
          <a:p>
            <a:r>
              <a:rPr lang="en-US" dirty="0">
                <a:solidFill>
                  <a:schemeClr val="tx1"/>
                </a:solidFill>
              </a:rPr>
              <a:t>BIP Circle U: short-term mobility : </a:t>
            </a:r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Opportunities for students - Circle U.</a:t>
            </a:r>
            <a:endParaRPr lang="fr-FR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Internship abroad: EU – Mobility Grant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fr-BE" b="1" dirty="0">
                <a:solidFill>
                  <a:schemeClr val="tx1"/>
                </a:solidFill>
              </a:rPr>
              <a:t>Question about international </a:t>
            </a:r>
            <a:r>
              <a:rPr lang="fr-BE" b="1" dirty="0" err="1">
                <a:solidFill>
                  <a:schemeClr val="tx1"/>
                </a:solidFill>
              </a:rPr>
              <a:t>opportunities</a:t>
            </a:r>
            <a:r>
              <a:rPr lang="fr-BE" b="1" dirty="0">
                <a:solidFill>
                  <a:schemeClr val="tx1"/>
                </a:solidFill>
              </a:rPr>
              <a:t>: </a:t>
            </a:r>
            <a:r>
              <a:rPr lang="fr-BE" b="1" dirty="0">
                <a:solidFill>
                  <a:schemeClr val="tx1"/>
                </a:solidFill>
                <a:hlinkClick r:id="rId2"/>
              </a:rPr>
              <a:t>international-espo@uclouvain.be</a:t>
            </a:r>
            <a:r>
              <a:rPr lang="fr-BE" b="1" dirty="0">
                <a:solidFill>
                  <a:schemeClr val="tx1"/>
                </a:solidFill>
              </a:rPr>
              <a:t> </a:t>
            </a:r>
          </a:p>
          <a:p>
            <a:r>
              <a:rPr lang="fr-BE" b="1" dirty="0">
                <a:solidFill>
                  <a:schemeClr val="tx1"/>
                </a:solidFill>
              </a:rPr>
              <a:t>Question about </a:t>
            </a:r>
            <a:r>
              <a:rPr lang="fr-BE" b="1" dirty="0" err="1">
                <a:solidFill>
                  <a:schemeClr val="tx1"/>
                </a:solidFill>
              </a:rPr>
              <a:t>internships</a:t>
            </a:r>
            <a:r>
              <a:rPr lang="fr-BE" b="1" dirty="0">
                <a:solidFill>
                  <a:schemeClr val="tx1"/>
                </a:solidFill>
              </a:rPr>
              <a:t>: </a:t>
            </a:r>
            <a:r>
              <a:rPr lang="fr-BE" b="1" dirty="0">
                <a:solidFill>
                  <a:schemeClr val="tx1"/>
                </a:solidFill>
                <a:hlinkClick r:id="rId5"/>
              </a:rPr>
              <a:t>stages-esl@uclouvain.be</a:t>
            </a:r>
            <a:r>
              <a:rPr lang="fr-BE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8A0E14-9EB3-9424-2E7C-10FFCC5649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9569" y="0"/>
            <a:ext cx="1762616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64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3FBF8-131C-297E-B723-0DB6E80E8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140A265-7287-2197-1D64-177830951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070749"/>
            <a:ext cx="4169663" cy="47165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DF1C16-792C-AB8C-A5DB-1642130CE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368" y="391175"/>
            <a:ext cx="7808216" cy="625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712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2295</Words>
  <Application>Microsoft Office PowerPoint</Application>
  <PresentationFormat>Grand écran</PresentationFormat>
  <Paragraphs>286</Paragraphs>
  <Slides>40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Calibri Light</vt:lpstr>
      <vt:lpstr>Montserrat Light</vt:lpstr>
      <vt:lpstr>Montserrat Semi Bold</vt:lpstr>
      <vt:lpstr>Tahoma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Géraldine Carette</dc:creator>
  <cp:lastModifiedBy>Julie Porreweck</cp:lastModifiedBy>
  <cp:revision>229</cp:revision>
  <cp:lastPrinted>2026-09-10T12:32:16Z</cp:lastPrinted>
  <dcterms:created xsi:type="dcterms:W3CDTF">2023-09-08T14:42:08Z</dcterms:created>
  <dcterms:modified xsi:type="dcterms:W3CDTF">2026-09-14T06:49:03Z</dcterms:modified>
</cp:coreProperties>
</file>