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4" r:id="rId4"/>
    <p:sldId id="265" r:id="rId5"/>
    <p:sldId id="266" r:id="rId6"/>
    <p:sldId id="258" r:id="rId7"/>
    <p:sldId id="267" r:id="rId8"/>
    <p:sldId id="268" r:id="rId9"/>
    <p:sldId id="269" r:id="rId10"/>
    <p:sldId id="270" r:id="rId11"/>
    <p:sldId id="271" r:id="rId12"/>
    <p:sldId id="272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33E46B-F66C-1742-A20D-3CF9BA1229A6}" v="193" dt="2025-01-23T12:22:35.0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34" autoAdjust="0"/>
    <p:restoredTop sz="92521"/>
  </p:normalViewPr>
  <p:slideViewPr>
    <p:cSldViewPr snapToGrid="0">
      <p:cViewPr>
        <p:scale>
          <a:sx n="86" d="100"/>
          <a:sy n="86" d="100"/>
        </p:scale>
        <p:origin x="30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7AD5C2-44B0-C545-BF82-D00949C4F3D7}" type="datetimeFigureOut">
              <a:rPr lang="fr-FR" smtClean="0"/>
              <a:t>20/01/2025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330AD-1553-BB4F-9B49-773340A88E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5208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4330AD-1553-BB4F-9B49-773340A88EB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8468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4330AD-1553-BB4F-9B49-773340A88EB1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0974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EB0A2B-F9B0-A6DB-D111-F92C22852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3097182-6A4F-676B-3F68-3A670F74BB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7A2401-44A8-C9E0-9F7B-1027F03A5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57C8-03D4-4CA5-8C98-5F67B915F739}" type="datetimeFigureOut">
              <a:rPr lang="fr-BE" smtClean="0"/>
              <a:t>20/01/25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F88820-9E60-4049-25CC-8634366FB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8555FD-2DD0-8543-93E0-EC4154B6E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0A0F-2373-4982-9D5E-4C32B9B3E86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54815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56E1E7-F837-01C6-3AC9-394FAEFCC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8166154-6AB5-3CF4-2F3E-FCFEC6F1F2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829074-D68F-CDF2-7FB0-3021DEE50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57C8-03D4-4CA5-8C98-5F67B915F739}" type="datetimeFigureOut">
              <a:rPr lang="fr-BE" smtClean="0"/>
              <a:t>20/01/25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A4D78D5-BBA6-F255-2FD5-6A6D1F462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65E6DD-3A49-7AF4-3AF4-925AF1805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0A0F-2373-4982-9D5E-4C32B9B3E86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90807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E77D240-E281-CFEB-045F-3DFA4F585B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18EFDD0-3304-7EB9-EDE6-A8DDD8E4A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C47DBD-83E2-1EA5-4E7F-6298F69F5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57C8-03D4-4CA5-8C98-5F67B915F739}" type="datetimeFigureOut">
              <a:rPr lang="fr-BE" smtClean="0"/>
              <a:t>20/01/25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EE8756-9D62-1DE0-B176-1A959B0B9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1EFA17-FAD6-A022-74B0-DD9A2DFD8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0A0F-2373-4982-9D5E-4C32B9B3E86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83326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7DF241-E31A-5DDA-8DE0-A3F2D9E1E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402280-95D3-B204-EE60-F8A947959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DE5974-2DBF-2F99-1586-CAC8E184B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57C8-03D4-4CA5-8C98-5F67B915F739}" type="datetimeFigureOut">
              <a:rPr lang="fr-BE" smtClean="0"/>
              <a:t>20/01/25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3A6EBF-5A2E-370F-67FC-636A7FE12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0A2F81-0569-18E7-0683-07398A817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0A0F-2373-4982-9D5E-4C32B9B3E86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67758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BBA3EC-DF79-309E-225A-AE7140D8F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167C57-9405-3E4E-4AF6-EFE27A2A18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35D8BC-2047-6FBE-7BAF-7C449D5DB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57C8-03D4-4CA5-8C98-5F67B915F739}" type="datetimeFigureOut">
              <a:rPr lang="fr-BE" smtClean="0"/>
              <a:t>20/01/25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81C355-A25A-32D6-BD96-726476A3D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58F7C6-C94F-DBFA-4244-A0678156C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0A0F-2373-4982-9D5E-4C32B9B3E86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88300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C24BD8-9F52-A848-D125-02FBA8516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4BCF0B-C6F6-2AD5-F3D3-1C9091AC66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E862348-B8E6-B91F-C652-04B8BE9FC6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3942CAB-EFA9-6A93-D426-B70B713C0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57C8-03D4-4CA5-8C98-5F67B915F739}" type="datetimeFigureOut">
              <a:rPr lang="fr-BE" smtClean="0"/>
              <a:t>20/01/25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64578E1-9562-9DD6-8837-DD8311C32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BD0876D-1140-C894-244D-4C978215F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0A0F-2373-4982-9D5E-4C32B9B3E86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40694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5419EC-953A-3100-7B0C-A12160C8F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C4B8425-C59B-3010-3472-BB96B165E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EDAD9E0-8195-F80A-6F35-E4ACD6AFAD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83AEE50-BAA0-DF4C-07D6-A959AB074E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57B1289-B0CA-F2F0-DA19-311889C24C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931BC69-1F52-31BF-CC37-79CE86D6D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57C8-03D4-4CA5-8C98-5F67B915F739}" type="datetimeFigureOut">
              <a:rPr lang="fr-BE" smtClean="0"/>
              <a:t>20/01/25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A9E03D3-1D9E-14C8-B3FE-C21B1D9DC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684931D-99F6-8760-64C5-0E146F9A5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0A0F-2373-4982-9D5E-4C32B9B3E86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96135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5AB294-9F83-78D4-F3D5-B44635031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CA836B9-2FBC-AB70-CDB8-65C733BDD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57C8-03D4-4CA5-8C98-5F67B915F739}" type="datetimeFigureOut">
              <a:rPr lang="fr-BE" smtClean="0"/>
              <a:t>20/01/25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7264178-E7DA-270D-6BC5-68A35EC39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D7FF02B-4CEA-FA81-F3F1-FEC4ADF1F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0A0F-2373-4982-9D5E-4C32B9B3E86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45312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243ABBD-943A-14A2-1403-6D6F161EC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57C8-03D4-4CA5-8C98-5F67B915F739}" type="datetimeFigureOut">
              <a:rPr lang="fr-BE" smtClean="0"/>
              <a:t>20/01/25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91B4057-2B4D-A01A-EB35-ABE679035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D5DE4DF-3307-6C69-5C65-9C888060A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0A0F-2373-4982-9D5E-4C32B9B3E86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66338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19A549-6DA4-448A-44E0-4A9E1789D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E9DC04-4549-30C9-70E4-E292BA560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EE1B41E-2CEC-CA26-BE3B-4B3FAC1D90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556F6DA-5B07-1B20-2A02-B9E6258ED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57C8-03D4-4CA5-8C98-5F67B915F739}" type="datetimeFigureOut">
              <a:rPr lang="fr-BE" smtClean="0"/>
              <a:t>20/01/25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9E27B59-E58C-3AF5-E8F9-5634C1B55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691485A-DF77-EFFC-998B-E54B8DEEC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0A0F-2373-4982-9D5E-4C32B9B3E86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80821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6030F9-FEBC-CB67-B128-D22EBEA18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A2E8A2C-6658-FE0A-8ACB-5835F1D322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36F2D91-60BF-82F8-FCE2-32B5107D4F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E2A1C2E-2741-AA98-8D11-5A5AFD4B1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57C8-03D4-4CA5-8C98-5F67B915F739}" type="datetimeFigureOut">
              <a:rPr lang="fr-BE" smtClean="0"/>
              <a:t>20/01/25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04FBF8B-AE37-7104-B4CF-E0B8C943E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2D96AB4-7895-F686-4E94-530539C6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0A0F-2373-4982-9D5E-4C32B9B3E86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22802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E5DCC7B-87D7-42F2-AD24-00CCFFBCD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B5006BD-C520-75E5-33B4-EE295E381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891E41-DF86-C10C-5829-73B6E966DC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9C857C8-03D4-4CA5-8C98-5F67B915F739}" type="datetimeFigureOut">
              <a:rPr lang="fr-BE" smtClean="0"/>
              <a:t>20/01/25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44050A-5259-C79C-7136-0BBED904D7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D72D04-B800-4B49-FE40-7258CC6144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6D0A0F-2373-4982-9D5E-4C32B9B3E86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4088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6F1D19D1-0A9A-8276-92AB-F1DBFF4A2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406412"/>
              </p:ext>
            </p:extLst>
          </p:nvPr>
        </p:nvGraphicFramePr>
        <p:xfrm>
          <a:off x="356586" y="133740"/>
          <a:ext cx="11478828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138">
                  <a:extLst>
                    <a:ext uri="{9D8B030D-6E8A-4147-A177-3AD203B41FA5}">
                      <a16:colId xmlns:a16="http://schemas.microsoft.com/office/drawing/2014/main" val="373125694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611002861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19288944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798602811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575602149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311205979"/>
                    </a:ext>
                  </a:extLst>
                </a:gridCol>
              </a:tblGrid>
              <a:tr h="808185">
                <a:tc>
                  <a:txBody>
                    <a:bodyPr/>
                    <a:lstStyle/>
                    <a:p>
                      <a:r>
                        <a:rPr lang="fr-FR" sz="1600" dirty="0"/>
                        <a:t>Cours Ouverts 2025</a:t>
                      </a:r>
                    </a:p>
                    <a:p>
                      <a:r>
                        <a:rPr lang="fr-FR" sz="1600" dirty="0"/>
                        <a:t>BIOLOGIE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Lundi 24/02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Mardi 25/02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Mercredi 26/02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Jeudi 27/02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Vendredi 28/02</a:t>
                      </a:r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253583"/>
                  </a:ext>
                </a:extLst>
              </a:tr>
              <a:tr h="568723">
                <a:tc>
                  <a:txBody>
                    <a:bodyPr/>
                    <a:lstStyle/>
                    <a:p>
                      <a:r>
                        <a:rPr lang="fr-FR" sz="1600" dirty="0"/>
                        <a:t>8h30-10h30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/>
                        <a:t>LBIO1117</a:t>
                      </a:r>
                    </a:p>
                    <a:p>
                      <a:r>
                        <a:rPr lang="fr-FR" sz="1600" b="1" dirty="0"/>
                        <a:t>SUD19</a:t>
                      </a:r>
                      <a:endParaRPr lang="fr-B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LBIO1116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BARB93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dirty="0"/>
                        <a:t>LPHY1103</a:t>
                      </a:r>
                      <a:br>
                        <a:rPr lang="fr-BE" sz="1600" dirty="0"/>
                      </a:br>
                      <a:r>
                        <a:rPr lang="fr-BE" sz="1600" dirty="0"/>
                        <a:t>SUD08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015983"/>
                  </a:ext>
                </a:extLst>
              </a:tr>
              <a:tr h="429580">
                <a:tc>
                  <a:txBody>
                    <a:bodyPr/>
                    <a:lstStyle/>
                    <a:p>
                      <a:r>
                        <a:rPr lang="fr-FR" sz="1600" dirty="0"/>
                        <a:t>10h45-12h45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/>
                        <a:t>LBIO1116</a:t>
                      </a:r>
                    </a:p>
                    <a:p>
                      <a:r>
                        <a:rPr lang="fr-FR" sz="1600" b="1" dirty="0"/>
                        <a:t>A01 SCES</a:t>
                      </a:r>
                      <a:endParaRPr lang="fr-B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/>
                        <a:t>LMAT1102</a:t>
                      </a:r>
                    </a:p>
                    <a:p>
                      <a:r>
                        <a:rPr lang="fr-BE" sz="1600" b="1" dirty="0"/>
                        <a:t>SUD08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LBIO1112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A10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58159"/>
                  </a:ext>
                </a:extLst>
              </a:tr>
              <a:tr h="237230">
                <a:tc>
                  <a:txBody>
                    <a:bodyPr/>
                    <a:lstStyle/>
                    <a:p>
                      <a:r>
                        <a:rPr lang="fr-FR" sz="1600" dirty="0"/>
                        <a:t>13h-13h30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817594"/>
                  </a:ext>
                </a:extLst>
              </a:tr>
              <a:tr h="568723">
                <a:tc>
                  <a:txBody>
                    <a:bodyPr/>
                    <a:lstStyle/>
                    <a:p>
                      <a:r>
                        <a:rPr lang="fr-FR" sz="1600" dirty="0"/>
                        <a:t>14h-16h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0" dirty="0"/>
                        <a:t>LBIO1236</a:t>
                      </a:r>
                      <a:br>
                        <a:rPr lang="fr-BE" sz="1600" b="0" dirty="0"/>
                      </a:br>
                      <a:r>
                        <a:rPr lang="fr-BE" sz="1600" b="0" dirty="0"/>
                        <a:t>SUD09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dirty="0"/>
                        <a:t>LBIO1242</a:t>
                      </a:r>
                      <a:br>
                        <a:rPr lang="fr-BE" sz="1600" dirty="0"/>
                      </a:br>
                      <a:r>
                        <a:rPr lang="fr-BE" sz="1600" dirty="0"/>
                        <a:t>CYCL01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dirty="0"/>
                        <a:t>LBIO1242</a:t>
                      </a:r>
                      <a:br>
                        <a:rPr lang="fr-BE" sz="1600" dirty="0"/>
                      </a:br>
                      <a:r>
                        <a:rPr lang="fr-BE" sz="1600" dirty="0"/>
                        <a:t>SUD01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LBIO1221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CYCL01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646810"/>
                  </a:ext>
                </a:extLst>
              </a:tr>
              <a:tr h="568723">
                <a:tc>
                  <a:txBody>
                    <a:bodyPr/>
                    <a:lstStyle/>
                    <a:p>
                      <a:r>
                        <a:rPr lang="fr-FR" sz="1600" dirty="0"/>
                        <a:t>16h15-18h15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dirty="0"/>
                        <a:t>LPHY1103</a:t>
                      </a:r>
                      <a:br>
                        <a:rPr lang="fr-BE" sz="1600" dirty="0"/>
                      </a:br>
                      <a:r>
                        <a:rPr lang="fr-BE" sz="1600" dirty="0"/>
                        <a:t>SUD08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dirty="0"/>
                        <a:t>LBIO1223</a:t>
                      </a:r>
                      <a:br>
                        <a:rPr lang="fr-BE" sz="1600" dirty="0"/>
                      </a:br>
                      <a:r>
                        <a:rPr lang="fr-BE" sz="1600" dirty="0"/>
                        <a:t>CYCL01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143252"/>
                  </a:ext>
                </a:extLst>
              </a:tr>
              <a:tr h="568723">
                <a:tc>
                  <a:txBody>
                    <a:bodyPr/>
                    <a:lstStyle/>
                    <a:p>
                      <a:r>
                        <a:rPr lang="fr-BE" sz="1600" dirty="0"/>
                        <a:t>18h30-20h30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dirty="0"/>
                        <a:t>LBIO1283 (A03)</a:t>
                      </a:r>
                    </a:p>
                    <a:p>
                      <a:r>
                        <a:rPr lang="fr-BE" sz="1600" dirty="0"/>
                        <a:t>A03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577399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98B3CE61-7786-FF8E-920F-9DCFA7CDC5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547273"/>
              </p:ext>
            </p:extLst>
          </p:nvPr>
        </p:nvGraphicFramePr>
        <p:xfrm>
          <a:off x="356586" y="4114800"/>
          <a:ext cx="11478828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7203">
                  <a:extLst>
                    <a:ext uri="{9D8B030D-6E8A-4147-A177-3AD203B41FA5}">
                      <a16:colId xmlns:a16="http://schemas.microsoft.com/office/drawing/2014/main" val="4038996128"/>
                    </a:ext>
                  </a:extLst>
                </a:gridCol>
                <a:gridCol w="10391625">
                  <a:extLst>
                    <a:ext uri="{9D8B030D-6E8A-4147-A177-3AD203B41FA5}">
                      <a16:colId xmlns:a16="http://schemas.microsoft.com/office/drawing/2014/main" val="1447008063"/>
                    </a:ext>
                  </a:extLst>
                </a:gridCol>
              </a:tblGrid>
              <a:tr h="267042">
                <a:tc>
                  <a:txBody>
                    <a:bodyPr/>
                    <a:lstStyle/>
                    <a:p>
                      <a:r>
                        <a:rPr lang="fr-FR" sz="1200" dirty="0"/>
                        <a:t>Sigle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Intitulé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5448311"/>
                  </a:ext>
                </a:extLst>
              </a:tr>
              <a:tr h="267042">
                <a:tc>
                  <a:txBody>
                    <a:bodyPr/>
                    <a:lstStyle/>
                    <a:p>
                      <a:r>
                        <a:rPr lang="fr-FR" sz="1200" dirty="0"/>
                        <a:t>LBIO1116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Démarche scientifique en biologie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507678"/>
                  </a:ext>
                </a:extLst>
              </a:tr>
              <a:tr h="267042">
                <a:tc>
                  <a:txBody>
                    <a:bodyPr/>
                    <a:lstStyle/>
                    <a:p>
                      <a:r>
                        <a:rPr lang="fr-FR" sz="1200" dirty="0"/>
                        <a:t>LBIO1117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Ecologie I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5814562"/>
                  </a:ext>
                </a:extLst>
              </a:tr>
              <a:tr h="267042">
                <a:tc>
                  <a:txBody>
                    <a:bodyPr/>
                    <a:lstStyle/>
                    <a:p>
                      <a:r>
                        <a:rPr lang="fr-FR" sz="1200" dirty="0"/>
                        <a:t>LBIO1236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Biologie animale intégrée : coordination, perception et locomotion 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- ! Cours de 2</a:t>
                      </a:r>
                      <a:r>
                        <a:rPr lang="fr-BE" sz="120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548362"/>
                  </a:ext>
                </a:extLst>
              </a:tr>
              <a:tr h="267042">
                <a:tc>
                  <a:txBody>
                    <a:bodyPr/>
                    <a:lstStyle/>
                    <a:p>
                      <a:r>
                        <a:rPr lang="fr-FR" sz="1200" dirty="0"/>
                        <a:t>LPHY1103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Compléments de physique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0821348"/>
                  </a:ext>
                </a:extLst>
              </a:tr>
              <a:tr h="267042">
                <a:tc>
                  <a:txBody>
                    <a:bodyPr/>
                    <a:lstStyle/>
                    <a:p>
                      <a:r>
                        <a:rPr lang="fr-FR" sz="1200" dirty="0"/>
                        <a:t>LBIO1242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Développement, reproduction et systématique des angiospermes 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- ! Cours de 2</a:t>
                      </a:r>
                      <a:r>
                        <a:rPr lang="fr-BE" sz="120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70526"/>
                  </a:ext>
                </a:extLst>
              </a:tr>
              <a:tr h="267042">
                <a:tc>
                  <a:txBody>
                    <a:bodyPr/>
                    <a:lstStyle/>
                    <a:p>
                      <a:r>
                        <a:rPr lang="fr-FR" sz="1200" dirty="0"/>
                        <a:t>LMAT1102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Mathématiques 2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504879"/>
                  </a:ext>
                </a:extLst>
              </a:tr>
              <a:tr h="267042">
                <a:tc>
                  <a:txBody>
                    <a:bodyPr/>
                    <a:lstStyle/>
                    <a:p>
                      <a:r>
                        <a:rPr lang="fr-BE" sz="1200" dirty="0"/>
                        <a:t>LBIO1223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Biologie moléculaire 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- ! Cours de 2</a:t>
                      </a:r>
                      <a:r>
                        <a:rPr lang="fr-BE" sz="120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890143"/>
                  </a:ext>
                </a:extLst>
              </a:tr>
              <a:tr h="267042">
                <a:tc>
                  <a:txBody>
                    <a:bodyPr/>
                    <a:lstStyle/>
                    <a:p>
                      <a:r>
                        <a:rPr lang="fr-BE" sz="1200" dirty="0"/>
                        <a:t>LBIO1283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Principes de statistiques et analyse des données biologiques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- ! Cours de 2</a:t>
                      </a:r>
                      <a:r>
                        <a:rPr lang="fr-BE" sz="120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481462"/>
                  </a:ext>
                </a:extLst>
              </a:tr>
              <a:tr h="267042">
                <a:tc>
                  <a:txBody>
                    <a:bodyPr/>
                    <a:lstStyle/>
                    <a:p>
                      <a:r>
                        <a:rPr lang="fr-BE" sz="1200" dirty="0"/>
                        <a:t>LBIO1221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Génétique 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- ! Cours de 2</a:t>
                      </a:r>
                      <a:r>
                        <a:rPr lang="fr-BE" sz="120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907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2337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355656-181D-7C0B-904A-FD3AA63EA6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357AD675-9296-18B8-1CB5-3C0FEE12E7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56250"/>
              </p:ext>
            </p:extLst>
          </p:nvPr>
        </p:nvGraphicFramePr>
        <p:xfrm>
          <a:off x="384313" y="15176"/>
          <a:ext cx="11478828" cy="3668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138">
                  <a:extLst>
                    <a:ext uri="{9D8B030D-6E8A-4147-A177-3AD203B41FA5}">
                      <a16:colId xmlns:a16="http://schemas.microsoft.com/office/drawing/2014/main" val="373125694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611002861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19288944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798602811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575602149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311205979"/>
                    </a:ext>
                  </a:extLst>
                </a:gridCol>
              </a:tblGrid>
              <a:tr h="732158">
                <a:tc>
                  <a:txBody>
                    <a:bodyPr/>
                    <a:lstStyle/>
                    <a:p>
                      <a:r>
                        <a:rPr lang="fr-FR" sz="1600" dirty="0"/>
                        <a:t>Cours Ouverts 2025</a:t>
                      </a:r>
                    </a:p>
                    <a:p>
                      <a:r>
                        <a:rPr lang="fr-FR" sz="1600" dirty="0"/>
                        <a:t>PHYSIQUE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Lundi 03/03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Mardi 04/03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Mercredi 05/03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Jeudi 06/03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Vendredi 07/03</a:t>
                      </a:r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253583"/>
                  </a:ext>
                </a:extLst>
              </a:tr>
              <a:tr h="625857">
                <a:tc>
                  <a:txBody>
                    <a:bodyPr/>
                    <a:lstStyle/>
                    <a:p>
                      <a:r>
                        <a:rPr lang="fr-FR" sz="1600" dirty="0"/>
                        <a:t>8h30-10h30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LPHYS1213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CYCL07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0" dirty="0"/>
                        <a:t>LMAT1141</a:t>
                      </a:r>
                      <a:br>
                        <a:rPr lang="fr-BE" sz="1600" b="0" dirty="0"/>
                      </a:br>
                      <a:r>
                        <a:rPr lang="fr-BE" sz="1600" b="0" dirty="0"/>
                        <a:t>CYCL01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LMAT1222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MERC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LPHYS1114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SUD18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015983"/>
                  </a:ext>
                </a:extLst>
              </a:tr>
              <a:tr h="625857">
                <a:tc>
                  <a:txBody>
                    <a:bodyPr/>
                    <a:lstStyle/>
                    <a:p>
                      <a:r>
                        <a:rPr lang="fr-FR" sz="1600" dirty="0"/>
                        <a:t>10h45-12h45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LMAT1122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CYCL01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0" dirty="0"/>
                        <a:t>LMAFY1101</a:t>
                      </a:r>
                      <a:br>
                        <a:rPr lang="fr-BE" sz="1600" b="0" dirty="0"/>
                      </a:br>
                      <a:r>
                        <a:rPr lang="fr-BE" sz="1600" b="0" dirty="0"/>
                        <a:t>A03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LPHYS1113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SUD09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LMAT1141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CYCL01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58159"/>
                  </a:ext>
                </a:extLst>
              </a:tr>
              <a:tr h="388655">
                <a:tc>
                  <a:txBody>
                    <a:bodyPr/>
                    <a:lstStyle/>
                    <a:p>
                      <a:r>
                        <a:rPr lang="fr-FR" sz="1600" dirty="0"/>
                        <a:t>13h-13h30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817594"/>
                  </a:ext>
                </a:extLst>
              </a:tr>
              <a:tr h="625857">
                <a:tc>
                  <a:txBody>
                    <a:bodyPr/>
                    <a:lstStyle/>
                    <a:p>
                      <a:r>
                        <a:rPr lang="fr-FR" sz="1600" dirty="0"/>
                        <a:t>14h-16h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0" dirty="0"/>
                        <a:t>LPHYS1213</a:t>
                      </a:r>
                      <a:br>
                        <a:rPr lang="fr-BE" sz="1600" b="0" dirty="0"/>
                      </a:br>
                      <a:r>
                        <a:rPr lang="fr-BE" sz="1600" b="0" dirty="0"/>
                        <a:t>CYCL02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646810"/>
                  </a:ext>
                </a:extLst>
              </a:tr>
              <a:tr h="154598">
                <a:tc>
                  <a:txBody>
                    <a:bodyPr/>
                    <a:lstStyle/>
                    <a:p>
                      <a:r>
                        <a:rPr lang="fr-FR" sz="1600" dirty="0"/>
                        <a:t>16h15-18h15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0" dirty="0"/>
                        <a:t>LPHYS1213</a:t>
                      </a:r>
                      <a:br>
                        <a:rPr lang="fr-BE" sz="1600" b="0" dirty="0"/>
                      </a:br>
                      <a:r>
                        <a:rPr lang="fr-BE" sz="1600" b="0" dirty="0"/>
                        <a:t>CYCL02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245896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ACA9561B-8A48-FB6F-01B9-82ACAD0445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379813"/>
              </p:ext>
            </p:extLst>
          </p:nvPr>
        </p:nvGraphicFramePr>
        <p:xfrm>
          <a:off x="384313" y="3799254"/>
          <a:ext cx="8100273" cy="2766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0108">
                  <a:extLst>
                    <a:ext uri="{9D8B030D-6E8A-4147-A177-3AD203B41FA5}">
                      <a16:colId xmlns:a16="http://schemas.microsoft.com/office/drawing/2014/main" val="2265721603"/>
                    </a:ext>
                  </a:extLst>
                </a:gridCol>
                <a:gridCol w="6800165">
                  <a:extLst>
                    <a:ext uri="{9D8B030D-6E8A-4147-A177-3AD203B41FA5}">
                      <a16:colId xmlns:a16="http://schemas.microsoft.com/office/drawing/2014/main" val="3189204139"/>
                    </a:ext>
                  </a:extLst>
                </a:gridCol>
              </a:tblGrid>
              <a:tr h="245657">
                <a:tc>
                  <a:txBody>
                    <a:bodyPr/>
                    <a:lstStyle/>
                    <a:p>
                      <a:r>
                        <a:rPr lang="fr-FR" sz="1800" dirty="0"/>
                        <a:t>Sigle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Intitulé</a:t>
                      </a:r>
                      <a:endParaRPr lang="fr-B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329414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/>
                        <a:t>LPHYS1213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b="0" dirty="0"/>
                        <a:t>Physique des fluides - </a:t>
                      </a:r>
                      <a:r>
                        <a:rPr lang="fr-BE" sz="1200" b="0" dirty="0">
                          <a:solidFill>
                            <a:srgbClr val="FF0000"/>
                          </a:solidFill>
                        </a:rPr>
                        <a:t>! Cours de 2</a:t>
                      </a:r>
                      <a:r>
                        <a:rPr lang="fr-BE" sz="1200" b="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b="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188335"/>
                  </a:ext>
                </a:extLst>
              </a:tr>
              <a:tr h="297959">
                <a:tc>
                  <a:txBody>
                    <a:bodyPr/>
                    <a:lstStyle/>
                    <a:p>
                      <a:r>
                        <a:rPr lang="fr-FR" sz="1200" dirty="0"/>
                        <a:t>LMAT1122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b="0" dirty="0"/>
                        <a:t>Analyse mathématique : différentiation </a:t>
                      </a:r>
                      <a:r>
                        <a:rPr lang="fr-BE" sz="1200" b="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="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b="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5560679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/>
                        <a:t>LPHYS1213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b="0" dirty="0"/>
                        <a:t>Physique des fluides - </a:t>
                      </a:r>
                      <a:r>
                        <a:rPr lang="fr-BE" sz="1200" b="0" dirty="0">
                          <a:solidFill>
                            <a:srgbClr val="FF0000"/>
                          </a:solidFill>
                        </a:rPr>
                        <a:t>! Cours de 2</a:t>
                      </a:r>
                      <a:r>
                        <a:rPr lang="fr-BE" sz="1200" b="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b="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917451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/>
                        <a:t>LMAT1141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b="0" dirty="0"/>
                        <a:t>Géométrie 1</a:t>
                      </a:r>
                      <a:r>
                        <a:rPr lang="fr-BE" sz="1200" b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BE" sz="1200" b="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="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b="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931327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/>
                        <a:t>LMAFY1101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b="0" dirty="0"/>
                        <a:t>Exploration de données et introduction à l'inférence statistique</a:t>
                      </a:r>
                      <a:br>
                        <a:rPr lang="fr-BE" sz="1200" b="0" dirty="0"/>
                      </a:br>
                      <a:r>
                        <a:rPr lang="fr-BE" sz="1200" b="0" dirty="0">
                          <a:solidFill>
                            <a:schemeClr val="accent6"/>
                          </a:solidFill>
                        </a:rPr>
                        <a:t>Cours de 1</a:t>
                      </a:r>
                      <a:r>
                        <a:rPr lang="fr-BE" sz="1200" b="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b="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450386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LMAT1222</a:t>
                      </a:r>
                      <a:endParaRPr lang="fr-BE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b="0" dirty="0"/>
                        <a:t>Analyse complexe 1 - </a:t>
                      </a:r>
                      <a:r>
                        <a:rPr lang="fr-BE" sz="1200" b="0" dirty="0">
                          <a:solidFill>
                            <a:srgbClr val="FF0000"/>
                          </a:solidFill>
                        </a:rPr>
                        <a:t>! Cours de 2</a:t>
                      </a:r>
                      <a:r>
                        <a:rPr lang="fr-BE" sz="1200" b="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b="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b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1593872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/>
                        <a:t>LPHYS1113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b="0" dirty="0"/>
                        <a:t>Mécanique 2 </a:t>
                      </a:r>
                      <a:r>
                        <a:rPr lang="fr-BE" sz="1200" b="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="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b="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320298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LPHYS1114</a:t>
                      </a:r>
                      <a:endParaRPr lang="fr-BE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b="0" dirty="0"/>
                        <a:t>Thermodynamique </a:t>
                      </a:r>
                      <a:r>
                        <a:rPr lang="fr-BE" sz="1200" b="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="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b="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b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973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459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319769-66F2-BE66-64A6-ED0303C7C8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0484C952-FE20-FEF2-4405-592FEC53D0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344254"/>
              </p:ext>
            </p:extLst>
          </p:nvPr>
        </p:nvGraphicFramePr>
        <p:xfrm>
          <a:off x="356586" y="133740"/>
          <a:ext cx="11478828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138">
                  <a:extLst>
                    <a:ext uri="{9D8B030D-6E8A-4147-A177-3AD203B41FA5}">
                      <a16:colId xmlns:a16="http://schemas.microsoft.com/office/drawing/2014/main" val="373125694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611002861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19288944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798602811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575602149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311205979"/>
                    </a:ext>
                  </a:extLst>
                </a:gridCol>
              </a:tblGrid>
              <a:tr h="783981">
                <a:tc>
                  <a:txBody>
                    <a:bodyPr/>
                    <a:lstStyle/>
                    <a:p>
                      <a:r>
                        <a:rPr lang="fr-FR" sz="1600" dirty="0"/>
                        <a:t>Cours Ouverts 2025</a:t>
                      </a:r>
                    </a:p>
                    <a:p>
                      <a:r>
                        <a:rPr lang="fr-FR" sz="1600" dirty="0"/>
                        <a:t>VETERINAIRE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Lundi 24/02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Mardi 25/02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Mercredi 26/02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Jeudi 27/02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Vendredi 28/02</a:t>
                      </a:r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253583"/>
                  </a:ext>
                </a:extLst>
              </a:tr>
              <a:tr h="551690">
                <a:tc>
                  <a:txBody>
                    <a:bodyPr/>
                    <a:lstStyle/>
                    <a:p>
                      <a:r>
                        <a:rPr lang="fr-FR" sz="1600" dirty="0"/>
                        <a:t>8h30-10h30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0" dirty="0"/>
                        <a:t>LVETE1280</a:t>
                      </a:r>
                      <a:br>
                        <a:rPr lang="fr-BE" sz="1600" b="0" dirty="0"/>
                      </a:br>
                      <a:r>
                        <a:rPr lang="fr-BE" sz="1600" b="0" dirty="0"/>
                        <a:t>LAVO51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0" dirty="0"/>
                        <a:t>LVETE1280</a:t>
                      </a:r>
                      <a:br>
                        <a:rPr lang="fr-BE" sz="1600" b="0" dirty="0"/>
                      </a:br>
                      <a:r>
                        <a:rPr lang="fr-BE" sz="1600" b="0" dirty="0"/>
                        <a:t>BARB91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LVETE1296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SUD09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LPHY1103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SUD08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01598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dirty="0"/>
                        <a:t>10h45-12h45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0" dirty="0"/>
                        <a:t>LVETE1243</a:t>
                      </a:r>
                      <a:br>
                        <a:rPr lang="fr-BE" sz="1600" b="0" dirty="0"/>
                      </a:br>
                      <a:r>
                        <a:rPr lang="fr-BE" sz="1600" b="0" dirty="0"/>
                        <a:t>LAVO51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LVETE1111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BARB92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0" dirty="0"/>
                        <a:t>LVETE1280</a:t>
                      </a:r>
                      <a:br>
                        <a:rPr lang="fr-BE" sz="1600" b="0" dirty="0"/>
                      </a:br>
                      <a:r>
                        <a:rPr lang="fr-BE" sz="1600" b="0" dirty="0"/>
                        <a:t>A03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1" dirty="0"/>
                        <a:t>LBIO1112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A10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58159"/>
                  </a:ext>
                </a:extLst>
              </a:tr>
              <a:tr h="122840">
                <a:tc>
                  <a:txBody>
                    <a:bodyPr/>
                    <a:lstStyle/>
                    <a:p>
                      <a:r>
                        <a:rPr lang="fr-FR" sz="1600" dirty="0"/>
                        <a:t>13h-13h30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81759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dirty="0"/>
                        <a:t>14h-16h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dirty="0"/>
                        <a:t>LVETE1241</a:t>
                      </a:r>
                      <a:br>
                        <a:rPr lang="fr-BE" sz="1600" dirty="0"/>
                      </a:br>
                      <a:r>
                        <a:rPr lang="fr-BE" sz="1600" dirty="0"/>
                        <a:t>SUD03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LVETE1141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SUD08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0" dirty="0"/>
                        <a:t>LVETE1230</a:t>
                      </a:r>
                      <a:br>
                        <a:rPr lang="fr-BE" sz="1600" b="0" dirty="0"/>
                      </a:br>
                      <a:r>
                        <a:rPr lang="fr-BE" sz="1600" b="0" dirty="0"/>
                        <a:t>A03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646810"/>
                  </a:ext>
                </a:extLst>
              </a:tr>
              <a:tr h="425837">
                <a:tc>
                  <a:txBody>
                    <a:bodyPr/>
                    <a:lstStyle/>
                    <a:p>
                      <a:r>
                        <a:rPr lang="fr-FR" sz="1600" dirty="0"/>
                        <a:t>16h15-18h15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LPHY1103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SUD08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143252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1DFBB54A-304A-1373-6EE2-7791F2B19C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534518"/>
              </p:ext>
            </p:extLst>
          </p:nvPr>
        </p:nvGraphicFramePr>
        <p:xfrm>
          <a:off x="356585" y="3598614"/>
          <a:ext cx="9786035" cy="2991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3773">
                  <a:extLst>
                    <a:ext uri="{9D8B030D-6E8A-4147-A177-3AD203B41FA5}">
                      <a16:colId xmlns:a16="http://schemas.microsoft.com/office/drawing/2014/main" val="2265721603"/>
                    </a:ext>
                  </a:extLst>
                </a:gridCol>
                <a:gridCol w="8482262">
                  <a:extLst>
                    <a:ext uri="{9D8B030D-6E8A-4147-A177-3AD203B41FA5}">
                      <a16:colId xmlns:a16="http://schemas.microsoft.com/office/drawing/2014/main" val="3189204139"/>
                    </a:ext>
                  </a:extLst>
                </a:gridCol>
              </a:tblGrid>
              <a:tr h="324896">
                <a:tc>
                  <a:txBody>
                    <a:bodyPr/>
                    <a:lstStyle/>
                    <a:p>
                      <a:r>
                        <a:rPr lang="fr-FR" sz="1800" dirty="0"/>
                        <a:t>Sigle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Intitulé</a:t>
                      </a:r>
                      <a:endParaRPr lang="fr-B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329414"/>
                  </a:ext>
                </a:extLst>
              </a:tr>
              <a:tr h="282773">
                <a:tc>
                  <a:txBody>
                    <a:bodyPr/>
                    <a:lstStyle/>
                    <a:p>
                      <a:r>
                        <a:rPr lang="fr-FR" sz="1200" dirty="0"/>
                        <a:t>LVETE1280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Ethnographie et appréciation des animaux domestiques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- ! Cours de 2</a:t>
                      </a:r>
                      <a:r>
                        <a:rPr lang="fr-BE" sz="120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641631"/>
                  </a:ext>
                </a:extLst>
              </a:tr>
              <a:tr h="248686">
                <a:tc>
                  <a:txBody>
                    <a:bodyPr/>
                    <a:lstStyle/>
                    <a:p>
                      <a:r>
                        <a:rPr lang="fr-FR" sz="1200" dirty="0"/>
                        <a:t>LVETE1243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Epidémiologie 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- ! Cours de 2</a:t>
                      </a:r>
                      <a:r>
                        <a:rPr lang="fr-BE" sz="120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3188335"/>
                  </a:ext>
                </a:extLst>
              </a:tr>
              <a:tr h="248686">
                <a:tc>
                  <a:txBody>
                    <a:bodyPr/>
                    <a:lstStyle/>
                    <a:p>
                      <a:r>
                        <a:rPr lang="fr-FR" sz="1200" dirty="0"/>
                        <a:t>LVETE1241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Anatomie des animaux domestiques II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- ! Cours de 2</a:t>
                      </a:r>
                      <a:r>
                        <a:rPr lang="fr-BE" sz="120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347950"/>
                  </a:ext>
                </a:extLst>
              </a:tr>
              <a:tr h="248686">
                <a:tc>
                  <a:txBody>
                    <a:bodyPr/>
                    <a:lstStyle/>
                    <a:p>
                      <a:r>
                        <a:rPr lang="fr-FR" sz="1200" dirty="0"/>
                        <a:t>LPHY1103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Compléments de physique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2428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LVETE1111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Biologie végétale appliquée à l'élevage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5560679"/>
                  </a:ext>
                </a:extLst>
              </a:tr>
              <a:tr h="248686">
                <a:tc>
                  <a:txBody>
                    <a:bodyPr/>
                    <a:lstStyle/>
                    <a:p>
                      <a:r>
                        <a:rPr lang="fr-FR" sz="1200" dirty="0"/>
                        <a:t>LVETE1141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Anatomie des animaux domestiques I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851130"/>
                  </a:ext>
                </a:extLst>
              </a:tr>
              <a:tr h="422765">
                <a:tc>
                  <a:txBody>
                    <a:bodyPr/>
                    <a:lstStyle/>
                    <a:p>
                      <a:r>
                        <a:rPr lang="fr-FR" sz="1200" dirty="0"/>
                        <a:t>LVETE1296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Physiologie neuromusculaire des animaux domestiques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- ! Cours de 2</a:t>
                      </a:r>
                      <a:r>
                        <a:rPr lang="fr-BE" sz="120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780755"/>
                  </a:ext>
                </a:extLst>
              </a:tr>
              <a:tr h="248686">
                <a:tc>
                  <a:txBody>
                    <a:bodyPr/>
                    <a:lstStyle/>
                    <a:p>
                      <a:r>
                        <a:rPr lang="fr-FR" sz="1200" dirty="0"/>
                        <a:t>LVETE1230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>
                          <a:solidFill>
                            <a:schemeClr val="tx1"/>
                          </a:solidFill>
                        </a:rPr>
                        <a:t>Ethologie des animaux domestiques </a:t>
                      </a:r>
                      <a:r>
                        <a:rPr lang="fr-BE" sz="1200">
                          <a:solidFill>
                            <a:srgbClr val="FF0000"/>
                          </a:solidFill>
                        </a:rPr>
                        <a:t>- ! Cours de 2</a:t>
                      </a:r>
                      <a:r>
                        <a:rPr lang="fr-BE" sz="1200" baseline="3000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586280"/>
                  </a:ext>
                </a:extLst>
              </a:tr>
              <a:tr h="219296">
                <a:tc>
                  <a:txBody>
                    <a:bodyPr/>
                    <a:lstStyle/>
                    <a:p>
                      <a:r>
                        <a:rPr lang="fr-BE" sz="1200" dirty="0"/>
                        <a:t>LBIO1112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Biologie des organismes : plantes et animaux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137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0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B578E4-58D7-892C-FDB5-AA978DFEFE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AF65755C-DFDB-BAEF-1050-ABB4B4418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726281"/>
              </p:ext>
            </p:extLst>
          </p:nvPr>
        </p:nvGraphicFramePr>
        <p:xfrm>
          <a:off x="356586" y="71595"/>
          <a:ext cx="11478828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138">
                  <a:extLst>
                    <a:ext uri="{9D8B030D-6E8A-4147-A177-3AD203B41FA5}">
                      <a16:colId xmlns:a16="http://schemas.microsoft.com/office/drawing/2014/main" val="373125694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611002861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19288944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798602811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575602149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311205979"/>
                    </a:ext>
                  </a:extLst>
                </a:gridCol>
              </a:tblGrid>
              <a:tr h="732158">
                <a:tc>
                  <a:txBody>
                    <a:bodyPr/>
                    <a:lstStyle/>
                    <a:p>
                      <a:r>
                        <a:rPr lang="fr-FR" sz="1600" dirty="0"/>
                        <a:t>Cours Ouverts 2025</a:t>
                      </a:r>
                    </a:p>
                    <a:p>
                      <a:r>
                        <a:rPr lang="fr-FR" sz="1600" dirty="0"/>
                        <a:t>VETERINAIRE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Lundi 03/03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Mardi 04/03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Mercredi 05/03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Jeudi 06/03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Vendredi 07/03</a:t>
                      </a:r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253583"/>
                  </a:ext>
                </a:extLst>
              </a:tr>
              <a:tr h="537203">
                <a:tc>
                  <a:txBody>
                    <a:bodyPr/>
                    <a:lstStyle/>
                    <a:p>
                      <a:r>
                        <a:rPr lang="fr-FR" sz="1600" dirty="0"/>
                        <a:t>8h30-10h30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dirty="0"/>
                        <a:t>LVETE1280</a:t>
                      </a:r>
                      <a:br>
                        <a:rPr lang="fr-BE" sz="1600" dirty="0"/>
                      </a:br>
                      <a:r>
                        <a:rPr lang="fr-BE" sz="1600" dirty="0"/>
                        <a:t>LAVO51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LVETE1295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CYCL01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/>
                        <a:t>LVETE1141</a:t>
                      </a:r>
                      <a:br>
                        <a:rPr lang="fr-FR" sz="1600" b="1" dirty="0"/>
                      </a:br>
                      <a:r>
                        <a:rPr lang="fr-FR" sz="1600" b="1" dirty="0"/>
                        <a:t>SUD08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LPHY1103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SUD08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015983"/>
                  </a:ext>
                </a:extLst>
              </a:tr>
              <a:tr h="291715">
                <a:tc>
                  <a:txBody>
                    <a:bodyPr/>
                    <a:lstStyle/>
                    <a:p>
                      <a:r>
                        <a:rPr lang="fr-FR" sz="1600" dirty="0"/>
                        <a:t>10h45-12h45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dirty="0"/>
                        <a:t>LVETE1243</a:t>
                      </a:r>
                      <a:br>
                        <a:rPr lang="fr-BE" sz="1600" dirty="0"/>
                      </a:br>
                      <a:r>
                        <a:rPr lang="fr-BE" sz="1600" dirty="0"/>
                        <a:t>LAVO51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LVETE1111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BARB92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LVETE1101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BARB91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1" dirty="0"/>
                        <a:t>LBIO1112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A10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58159"/>
                  </a:ext>
                </a:extLst>
              </a:tr>
              <a:tr h="291544">
                <a:tc>
                  <a:txBody>
                    <a:bodyPr/>
                    <a:lstStyle/>
                    <a:p>
                      <a:r>
                        <a:rPr lang="fr-FR" sz="1600" dirty="0"/>
                        <a:t>13h-13h30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817594"/>
                  </a:ext>
                </a:extLst>
              </a:tr>
              <a:tr h="524956">
                <a:tc>
                  <a:txBody>
                    <a:bodyPr/>
                    <a:lstStyle/>
                    <a:p>
                      <a:r>
                        <a:rPr lang="fr-FR" sz="1600" dirty="0"/>
                        <a:t>14h-16h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dirty="0"/>
                        <a:t>LVETE1241</a:t>
                      </a:r>
                      <a:br>
                        <a:rPr lang="fr-BE" sz="1600" dirty="0"/>
                      </a:br>
                      <a:r>
                        <a:rPr lang="fr-BE" sz="1600" dirty="0"/>
                        <a:t>SUD03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LVETE1141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SUD08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dirty="0"/>
                        <a:t>LVETE1241</a:t>
                      </a:r>
                      <a:br>
                        <a:rPr lang="fr-BE" sz="1600" dirty="0"/>
                      </a:br>
                      <a:r>
                        <a:rPr lang="fr-BE" sz="1600" dirty="0"/>
                        <a:t>SUD06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0" dirty="0"/>
                        <a:t>LVETE1230</a:t>
                      </a:r>
                      <a:br>
                        <a:rPr lang="fr-BE" sz="1600" b="0" dirty="0"/>
                      </a:br>
                      <a:r>
                        <a:rPr lang="fr-BE" sz="1600" b="0" dirty="0"/>
                        <a:t>A03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646810"/>
                  </a:ext>
                </a:extLst>
              </a:tr>
              <a:tr h="531746">
                <a:tc>
                  <a:txBody>
                    <a:bodyPr/>
                    <a:lstStyle/>
                    <a:p>
                      <a:r>
                        <a:rPr lang="fr-FR" sz="1600" dirty="0"/>
                        <a:t>16h15-18h15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dirty="0"/>
                        <a:t>LPHY1103 </a:t>
                      </a:r>
                      <a:br>
                        <a:rPr lang="fr-BE" sz="1600" dirty="0"/>
                      </a:br>
                      <a:r>
                        <a:rPr lang="fr-BE" sz="1600" dirty="0"/>
                        <a:t>SUD08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245896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1F2A9597-DEC6-9BA7-CF63-A23505DD17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727282"/>
              </p:ext>
            </p:extLst>
          </p:nvPr>
        </p:nvGraphicFramePr>
        <p:xfrm>
          <a:off x="356586" y="3594729"/>
          <a:ext cx="81280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9393">
                  <a:extLst>
                    <a:ext uri="{9D8B030D-6E8A-4147-A177-3AD203B41FA5}">
                      <a16:colId xmlns:a16="http://schemas.microsoft.com/office/drawing/2014/main" val="2265721603"/>
                    </a:ext>
                  </a:extLst>
                </a:gridCol>
                <a:gridCol w="6968607">
                  <a:extLst>
                    <a:ext uri="{9D8B030D-6E8A-4147-A177-3AD203B41FA5}">
                      <a16:colId xmlns:a16="http://schemas.microsoft.com/office/drawing/2014/main" val="3189204139"/>
                    </a:ext>
                  </a:extLst>
                </a:gridCol>
              </a:tblGrid>
              <a:tr h="315744">
                <a:tc>
                  <a:txBody>
                    <a:bodyPr/>
                    <a:lstStyle/>
                    <a:p>
                      <a:r>
                        <a:rPr lang="fr-FR" sz="1800" dirty="0"/>
                        <a:t>Sigle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Intitulé</a:t>
                      </a:r>
                      <a:endParaRPr lang="fr-B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329414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/>
                        <a:t>LVETE1280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Ethnographie et appréciation des animaux domestiques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- ! Cours de 2</a:t>
                      </a:r>
                      <a:r>
                        <a:rPr lang="fr-BE" sz="120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188335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/>
                        <a:t>LVETE1243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Epidémiologie 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- ! Cours de 2</a:t>
                      </a:r>
                      <a:r>
                        <a:rPr lang="fr-BE" sz="120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5560679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/>
                        <a:t>LVETE1241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Anatomie des animaux domestiques II 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- ! Cours de 2</a:t>
                      </a:r>
                      <a:r>
                        <a:rPr lang="fr-BE" sz="120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917451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/>
                        <a:t>LPHY1103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Compléments de physique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931327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/>
                        <a:t>LVETE1295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Compléments de biologie cellulaire animale 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- ! Cours de 2</a:t>
                      </a:r>
                      <a:r>
                        <a:rPr lang="fr-BE" sz="120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450386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LVETE1111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Biologie végétale appliquée à l'élevage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1593872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/>
                        <a:t>LVETE1141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Anatomie des animaux domestiques I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6835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LVETE1101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Introduction à la santé publique et notions d'économie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042351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BE" sz="1200" dirty="0"/>
                        <a:t>LBIO1112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Biologie des organismes : plantes et animaux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631101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/>
                        <a:t>LVETE1230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>
                          <a:solidFill>
                            <a:schemeClr val="tx1"/>
                          </a:solidFill>
                        </a:rPr>
                        <a:t>Ethologie des animaux domestiques 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- ! Cours de 2</a:t>
                      </a:r>
                      <a:r>
                        <a:rPr lang="fr-BE" sz="120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069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6219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6F1D19D1-0A9A-8276-92AB-F1DBFF4A2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426768"/>
              </p:ext>
            </p:extLst>
          </p:nvPr>
        </p:nvGraphicFramePr>
        <p:xfrm>
          <a:off x="356586" y="133739"/>
          <a:ext cx="11478828" cy="3950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138">
                  <a:extLst>
                    <a:ext uri="{9D8B030D-6E8A-4147-A177-3AD203B41FA5}">
                      <a16:colId xmlns:a16="http://schemas.microsoft.com/office/drawing/2014/main" val="373125694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611002861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19288944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798602811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575602149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311205979"/>
                    </a:ext>
                  </a:extLst>
                </a:gridCol>
              </a:tblGrid>
              <a:tr h="781120">
                <a:tc>
                  <a:txBody>
                    <a:bodyPr/>
                    <a:lstStyle/>
                    <a:p>
                      <a:r>
                        <a:rPr lang="fr-FR" sz="1600" dirty="0"/>
                        <a:t>Cours Ouverts 2025</a:t>
                      </a:r>
                    </a:p>
                    <a:p>
                      <a:r>
                        <a:rPr lang="fr-FR" sz="1600" dirty="0"/>
                        <a:t>BIOLOGIE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Lundi 03/03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Mardi 04/03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Mercredi 05/03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Jeudi 06/03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Vendredi 7/03</a:t>
                      </a:r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253583"/>
                  </a:ext>
                </a:extLst>
              </a:tr>
              <a:tr h="608332">
                <a:tc>
                  <a:txBody>
                    <a:bodyPr/>
                    <a:lstStyle/>
                    <a:p>
                      <a:r>
                        <a:rPr lang="fr-FR" sz="1600" dirty="0"/>
                        <a:t>8h30-10h30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LBIO1117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SUD19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dirty="0"/>
                        <a:t>LBIO1217</a:t>
                      </a:r>
                      <a:br>
                        <a:rPr lang="fr-BE" sz="1600" dirty="0"/>
                      </a:br>
                      <a:r>
                        <a:rPr lang="fr-BE" sz="1600" dirty="0"/>
                        <a:t>BARB94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dirty="0"/>
                        <a:t>LPHY1103</a:t>
                      </a:r>
                      <a:br>
                        <a:rPr lang="fr-BE" sz="1600" dirty="0"/>
                      </a:br>
                      <a:r>
                        <a:rPr lang="fr-BE" sz="1600" dirty="0"/>
                        <a:t>SUD08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015983"/>
                  </a:ext>
                </a:extLst>
              </a:tr>
              <a:tr h="600935">
                <a:tc>
                  <a:txBody>
                    <a:bodyPr/>
                    <a:lstStyle/>
                    <a:p>
                      <a:r>
                        <a:rPr lang="fr-FR" sz="1600" dirty="0"/>
                        <a:t>10h45-12h45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LMAT1102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SUD08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LBIO1112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A10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58159"/>
                  </a:ext>
                </a:extLst>
              </a:tr>
              <a:tr h="558369">
                <a:tc>
                  <a:txBody>
                    <a:bodyPr/>
                    <a:lstStyle/>
                    <a:p>
                      <a:r>
                        <a:rPr lang="fr-FR" sz="1600" dirty="0"/>
                        <a:t>13h-13h30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817594"/>
                  </a:ext>
                </a:extLst>
              </a:tr>
              <a:tr h="550972">
                <a:tc>
                  <a:txBody>
                    <a:bodyPr/>
                    <a:lstStyle/>
                    <a:p>
                      <a:r>
                        <a:rPr lang="fr-BE" sz="1600" dirty="0"/>
                        <a:t>14h-16h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dirty="0"/>
                        <a:t>LBIO1236</a:t>
                      </a:r>
                      <a:br>
                        <a:rPr lang="fr-BE" sz="1600" dirty="0"/>
                      </a:br>
                      <a:r>
                        <a:rPr lang="fr-BE" sz="1600" dirty="0"/>
                        <a:t>SUD09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4724007"/>
                  </a:ext>
                </a:extLst>
              </a:tr>
              <a:tr h="781120">
                <a:tc>
                  <a:txBody>
                    <a:bodyPr/>
                    <a:lstStyle/>
                    <a:p>
                      <a:r>
                        <a:rPr lang="fr-FR" sz="1600" dirty="0"/>
                        <a:t>16h15-18h15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dirty="0"/>
                        <a:t>LPHY1103</a:t>
                      </a:r>
                      <a:br>
                        <a:rPr lang="fr-BE" sz="1600" dirty="0"/>
                      </a:br>
                      <a:r>
                        <a:rPr lang="fr-BE" sz="1600" dirty="0"/>
                        <a:t>SUD08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dirty="0"/>
                        <a:t>LBIO1223</a:t>
                      </a:r>
                      <a:br>
                        <a:rPr lang="fr-BE" sz="1600" dirty="0"/>
                      </a:br>
                      <a:r>
                        <a:rPr lang="fr-BE" sz="1600" dirty="0"/>
                        <a:t>CYCL01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646810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024769AD-C10A-45F0-22A2-C9A9BE66D6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856625"/>
              </p:ext>
            </p:extLst>
          </p:nvPr>
        </p:nvGraphicFramePr>
        <p:xfrm>
          <a:off x="356585" y="4247147"/>
          <a:ext cx="8426468" cy="2354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413">
                  <a:extLst>
                    <a:ext uri="{9D8B030D-6E8A-4147-A177-3AD203B41FA5}">
                      <a16:colId xmlns:a16="http://schemas.microsoft.com/office/drawing/2014/main" val="2265721603"/>
                    </a:ext>
                  </a:extLst>
                </a:gridCol>
                <a:gridCol w="7434055">
                  <a:extLst>
                    <a:ext uri="{9D8B030D-6E8A-4147-A177-3AD203B41FA5}">
                      <a16:colId xmlns:a16="http://schemas.microsoft.com/office/drawing/2014/main" val="3189204139"/>
                    </a:ext>
                  </a:extLst>
                </a:gridCol>
              </a:tblGrid>
              <a:tr h="341799">
                <a:tc>
                  <a:txBody>
                    <a:bodyPr/>
                    <a:lstStyle/>
                    <a:p>
                      <a:r>
                        <a:rPr lang="fr-FR" sz="1800" dirty="0"/>
                        <a:t>Sigle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Intitulé</a:t>
                      </a:r>
                      <a:endParaRPr lang="fr-B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329414"/>
                  </a:ext>
                </a:extLst>
              </a:tr>
              <a:tr h="271557">
                <a:tc>
                  <a:txBody>
                    <a:bodyPr/>
                    <a:lstStyle/>
                    <a:p>
                      <a:r>
                        <a:rPr lang="fr-FR" sz="1200" dirty="0"/>
                        <a:t>LBIO1117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Ecologie I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641631"/>
                  </a:ext>
                </a:extLst>
              </a:tr>
              <a:tr h="271557">
                <a:tc>
                  <a:txBody>
                    <a:bodyPr/>
                    <a:lstStyle/>
                    <a:p>
                      <a:r>
                        <a:rPr lang="fr-FR" sz="1200" dirty="0"/>
                        <a:t>LBIO1236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Biologie animale intégrée : coordination, perception et locomotion 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- ! Cours de 2</a:t>
                      </a:r>
                      <a:r>
                        <a:rPr lang="fr-BE" sz="120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188335"/>
                  </a:ext>
                </a:extLst>
              </a:tr>
              <a:tr h="271557">
                <a:tc>
                  <a:txBody>
                    <a:bodyPr/>
                    <a:lstStyle/>
                    <a:p>
                      <a:r>
                        <a:rPr lang="fr-FR" sz="1200" dirty="0"/>
                        <a:t>LPHY1103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Compléments de physique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5560679"/>
                  </a:ext>
                </a:extLst>
              </a:tr>
              <a:tr h="271557">
                <a:tc>
                  <a:txBody>
                    <a:bodyPr/>
                    <a:lstStyle/>
                    <a:p>
                      <a:r>
                        <a:rPr lang="fr-FR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LBIO1217</a:t>
                      </a:r>
                      <a:endParaRPr lang="fr-B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Ecologie II 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- ! Cours de 2</a:t>
                      </a:r>
                      <a:r>
                        <a:rPr lang="fr-BE" sz="120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851130"/>
                  </a:ext>
                </a:extLst>
              </a:tr>
              <a:tr h="297968">
                <a:tc>
                  <a:txBody>
                    <a:bodyPr/>
                    <a:lstStyle/>
                    <a:p>
                      <a:r>
                        <a:rPr lang="fr-FR" sz="1200" dirty="0"/>
                        <a:t>LMAT1102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Mathématiques 2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786351"/>
                  </a:ext>
                </a:extLst>
              </a:tr>
              <a:tr h="296507">
                <a:tc>
                  <a:txBody>
                    <a:bodyPr/>
                    <a:lstStyle/>
                    <a:p>
                      <a:r>
                        <a:rPr lang="fr-BE" sz="1200" dirty="0"/>
                        <a:t>LBIO1223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Biologie moléculaire 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- ! Cours de 2</a:t>
                      </a:r>
                      <a:r>
                        <a:rPr lang="fr-BE" sz="120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293472"/>
                  </a:ext>
                </a:extLst>
              </a:tr>
              <a:tr h="296507">
                <a:tc>
                  <a:txBody>
                    <a:bodyPr/>
                    <a:lstStyle/>
                    <a:p>
                      <a:r>
                        <a:rPr lang="fr-BE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LBIO1112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Biologie des organismes : plantes et animaux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7104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7769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3D42CA-ADCF-4497-0D2D-0C1971A139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5C8AF68-5653-D2D2-C939-00C4F3C2FE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210911"/>
              </p:ext>
            </p:extLst>
          </p:nvPr>
        </p:nvGraphicFramePr>
        <p:xfrm>
          <a:off x="356586" y="133740"/>
          <a:ext cx="11478828" cy="37185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138">
                  <a:extLst>
                    <a:ext uri="{9D8B030D-6E8A-4147-A177-3AD203B41FA5}">
                      <a16:colId xmlns:a16="http://schemas.microsoft.com/office/drawing/2014/main" val="373125694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611002861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19288944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798602811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575602149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311205979"/>
                    </a:ext>
                  </a:extLst>
                </a:gridCol>
              </a:tblGrid>
              <a:tr h="745063">
                <a:tc>
                  <a:txBody>
                    <a:bodyPr/>
                    <a:lstStyle/>
                    <a:p>
                      <a:r>
                        <a:rPr lang="fr-FR" sz="1600" dirty="0"/>
                        <a:t>Cours Ouverts 2025</a:t>
                      </a:r>
                    </a:p>
                    <a:p>
                      <a:r>
                        <a:rPr lang="fr-FR" sz="1600" dirty="0"/>
                        <a:t>CHIMIE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Lundi 24/02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Mardi 25/02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Mercredi 26/02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Jeudi 27/02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Vendredi 28/02</a:t>
                      </a:r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253583"/>
                  </a:ext>
                </a:extLst>
              </a:tr>
              <a:tr h="562862">
                <a:tc>
                  <a:txBody>
                    <a:bodyPr/>
                    <a:lstStyle/>
                    <a:p>
                      <a:r>
                        <a:rPr lang="fr-FR" sz="1600" dirty="0"/>
                        <a:t>8h30-10h30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LCHM1231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LAVO51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015983"/>
                  </a:ext>
                </a:extLst>
              </a:tr>
              <a:tr h="562862">
                <a:tc>
                  <a:txBody>
                    <a:bodyPr/>
                    <a:lstStyle/>
                    <a:p>
                      <a:r>
                        <a:rPr lang="fr-FR" sz="1600" dirty="0"/>
                        <a:t>10h45-12h45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LCHM1211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STUD11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LPHY1102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SUD09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1" dirty="0"/>
                        <a:t>LMAT1102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SUD08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LBIO1112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A10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58159"/>
                  </a:ext>
                </a:extLst>
              </a:tr>
              <a:tr h="351534">
                <a:tc>
                  <a:txBody>
                    <a:bodyPr/>
                    <a:lstStyle/>
                    <a:p>
                      <a:r>
                        <a:rPr lang="fr-FR" sz="1600" dirty="0"/>
                        <a:t>13h-13h30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817594"/>
                  </a:ext>
                </a:extLst>
              </a:tr>
              <a:tr h="401850">
                <a:tc>
                  <a:txBody>
                    <a:bodyPr/>
                    <a:lstStyle/>
                    <a:p>
                      <a:r>
                        <a:rPr lang="fr-FR" sz="1600" dirty="0"/>
                        <a:t>14h-16h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dirty="0"/>
                        <a:t>LCHM1254</a:t>
                      </a:r>
                      <a:br>
                        <a:rPr lang="fr-BE" sz="1600" dirty="0"/>
                      </a:br>
                      <a:r>
                        <a:rPr lang="fr-BE" sz="1600" dirty="0"/>
                        <a:t>LAVO52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1" dirty="0"/>
                        <a:t>LPHY1102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SUD09</a:t>
                      </a:r>
                    </a:p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646810"/>
                  </a:ext>
                </a:extLst>
              </a:tr>
              <a:tr h="562862">
                <a:tc>
                  <a:txBody>
                    <a:bodyPr/>
                    <a:lstStyle/>
                    <a:p>
                      <a:r>
                        <a:rPr lang="fr-FR" sz="1600" dirty="0"/>
                        <a:t>16h15-18h15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143252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C4A48E2A-1006-6841-8D42-69D3353544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180864"/>
              </p:ext>
            </p:extLst>
          </p:nvPr>
        </p:nvGraphicFramePr>
        <p:xfrm>
          <a:off x="356586" y="4063624"/>
          <a:ext cx="8979920" cy="2794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7255">
                  <a:extLst>
                    <a:ext uri="{9D8B030D-6E8A-4147-A177-3AD203B41FA5}">
                      <a16:colId xmlns:a16="http://schemas.microsoft.com/office/drawing/2014/main" val="2265721603"/>
                    </a:ext>
                  </a:extLst>
                </a:gridCol>
                <a:gridCol w="7592665">
                  <a:extLst>
                    <a:ext uri="{9D8B030D-6E8A-4147-A177-3AD203B41FA5}">
                      <a16:colId xmlns:a16="http://schemas.microsoft.com/office/drawing/2014/main" val="3189204139"/>
                    </a:ext>
                  </a:extLst>
                </a:gridCol>
              </a:tblGrid>
              <a:tr h="447101">
                <a:tc>
                  <a:txBody>
                    <a:bodyPr/>
                    <a:lstStyle/>
                    <a:p>
                      <a:r>
                        <a:rPr lang="fr-FR" sz="1800" dirty="0"/>
                        <a:t>Sigle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Intitulé</a:t>
                      </a:r>
                      <a:endParaRPr lang="fr-B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329414"/>
                  </a:ext>
                </a:extLst>
              </a:tr>
              <a:tr h="335325">
                <a:tc>
                  <a:txBody>
                    <a:bodyPr/>
                    <a:lstStyle/>
                    <a:p>
                      <a:r>
                        <a:rPr lang="fr-FR" sz="1200" dirty="0"/>
                        <a:t>LCHM1211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Chimie générale 2 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- ! Cours de 2</a:t>
                      </a:r>
                      <a:r>
                        <a:rPr lang="fr-BE" sz="120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641631"/>
                  </a:ext>
                </a:extLst>
              </a:tr>
              <a:tr h="335325">
                <a:tc>
                  <a:txBody>
                    <a:bodyPr/>
                    <a:lstStyle/>
                    <a:p>
                      <a:r>
                        <a:rPr lang="fr-FR" sz="1200" dirty="0"/>
                        <a:t>LCHM1231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Eléments de chimie inorganique et analytique 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! Cours de 2</a:t>
                      </a:r>
                      <a:r>
                        <a:rPr lang="fr-BE" sz="120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188335"/>
                  </a:ext>
                </a:extLst>
              </a:tr>
              <a:tr h="335325">
                <a:tc>
                  <a:txBody>
                    <a:bodyPr/>
                    <a:lstStyle/>
                    <a:p>
                      <a:r>
                        <a:rPr lang="fr-FR" sz="1200" dirty="0"/>
                        <a:t>LPHY1102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Physique 2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347950"/>
                  </a:ext>
                </a:extLst>
              </a:tr>
              <a:tr h="335325">
                <a:tc>
                  <a:txBody>
                    <a:bodyPr/>
                    <a:lstStyle/>
                    <a:p>
                      <a:r>
                        <a:rPr lang="fr-FR" sz="1200" dirty="0"/>
                        <a:t>LCHM1254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Eléments de spectroscopie moléculaire 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- ! Cours de 2</a:t>
                      </a:r>
                      <a:r>
                        <a:rPr lang="fr-BE" sz="120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242848"/>
                  </a:ext>
                </a:extLst>
              </a:tr>
              <a:tr h="335325">
                <a:tc>
                  <a:txBody>
                    <a:bodyPr/>
                    <a:lstStyle/>
                    <a:p>
                      <a:r>
                        <a:rPr lang="fr-FR" sz="1200" dirty="0"/>
                        <a:t>LMAT1102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Mathématiques 2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5560679"/>
                  </a:ext>
                </a:extLst>
              </a:tr>
              <a:tr h="335325">
                <a:tc>
                  <a:txBody>
                    <a:bodyPr/>
                    <a:lstStyle/>
                    <a:p>
                      <a:r>
                        <a:rPr lang="fr-FR" sz="1200" dirty="0"/>
                        <a:t>LPHY1102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Physique 2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851130"/>
                  </a:ext>
                </a:extLst>
              </a:tr>
              <a:tr h="335325">
                <a:tc>
                  <a:txBody>
                    <a:bodyPr/>
                    <a:lstStyle/>
                    <a:p>
                      <a:r>
                        <a:rPr lang="fr-FR" sz="1200" dirty="0"/>
                        <a:t>LBIO1112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Biologie des organismes : plantes et animaux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780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389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B641A2-E47E-694F-589E-87A0D5D695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D7BADA45-1035-37B4-50B7-21B76C10FE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511640"/>
              </p:ext>
            </p:extLst>
          </p:nvPr>
        </p:nvGraphicFramePr>
        <p:xfrm>
          <a:off x="356586" y="133740"/>
          <a:ext cx="11478828" cy="3742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138">
                  <a:extLst>
                    <a:ext uri="{9D8B030D-6E8A-4147-A177-3AD203B41FA5}">
                      <a16:colId xmlns:a16="http://schemas.microsoft.com/office/drawing/2014/main" val="373125694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611002861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19288944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798602811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575602149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311205979"/>
                    </a:ext>
                  </a:extLst>
                </a:gridCol>
              </a:tblGrid>
              <a:tr h="745063">
                <a:tc>
                  <a:txBody>
                    <a:bodyPr/>
                    <a:lstStyle/>
                    <a:p>
                      <a:r>
                        <a:rPr lang="fr-FR" sz="1600" dirty="0"/>
                        <a:t>Cours Ouverts 2025</a:t>
                      </a:r>
                    </a:p>
                    <a:p>
                      <a:r>
                        <a:rPr lang="fr-FR" sz="1600" dirty="0"/>
                        <a:t>CHIMIE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Lundi 03/03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Mardi 04/03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Mercredi 05/03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Jeudi 06/03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Vendredi 7/03</a:t>
                      </a:r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253583"/>
                  </a:ext>
                </a:extLst>
              </a:tr>
              <a:tr h="562862">
                <a:tc>
                  <a:txBody>
                    <a:bodyPr/>
                    <a:lstStyle/>
                    <a:p>
                      <a:r>
                        <a:rPr lang="fr-FR" sz="1600" dirty="0"/>
                        <a:t>8h30-10h30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LCHM1231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LAVO51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015983"/>
                  </a:ext>
                </a:extLst>
              </a:tr>
              <a:tr h="562862">
                <a:tc>
                  <a:txBody>
                    <a:bodyPr/>
                    <a:lstStyle/>
                    <a:p>
                      <a:r>
                        <a:rPr lang="fr-FR" sz="1600" dirty="0"/>
                        <a:t>10h45-12h45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LPHY1102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SUD09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1" dirty="0"/>
                        <a:t>LMAT1102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SUD08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LBIO1112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A10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58159"/>
                  </a:ext>
                </a:extLst>
              </a:tr>
              <a:tr h="375597">
                <a:tc>
                  <a:txBody>
                    <a:bodyPr/>
                    <a:lstStyle/>
                    <a:p>
                      <a:r>
                        <a:rPr lang="fr-FR" sz="1600" dirty="0"/>
                        <a:t>13h-13h30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817594"/>
                  </a:ext>
                </a:extLst>
              </a:tr>
              <a:tr h="401850">
                <a:tc>
                  <a:txBody>
                    <a:bodyPr/>
                    <a:lstStyle/>
                    <a:p>
                      <a:r>
                        <a:rPr lang="fr-FR" sz="1600" dirty="0"/>
                        <a:t>14h-16h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dirty="0"/>
                        <a:t>LCHM1254</a:t>
                      </a:r>
                      <a:br>
                        <a:rPr lang="fr-BE" sz="1600" dirty="0"/>
                      </a:br>
                      <a:r>
                        <a:rPr lang="fr-BE" sz="1600" dirty="0"/>
                        <a:t>LAVO52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1" dirty="0"/>
                        <a:t>LPHY1102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SUD09</a:t>
                      </a:r>
                    </a:p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646810"/>
                  </a:ext>
                </a:extLst>
              </a:tr>
              <a:tr h="562862">
                <a:tc>
                  <a:txBody>
                    <a:bodyPr/>
                    <a:lstStyle/>
                    <a:p>
                      <a:r>
                        <a:rPr lang="fr-FR" sz="1600" dirty="0"/>
                        <a:t>16h15-18h15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143252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338B1DD1-D03E-55C2-FEC2-A1E22C27BD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577880"/>
              </p:ext>
            </p:extLst>
          </p:nvPr>
        </p:nvGraphicFramePr>
        <p:xfrm>
          <a:off x="372978" y="4124644"/>
          <a:ext cx="8087544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2577">
                  <a:extLst>
                    <a:ext uri="{9D8B030D-6E8A-4147-A177-3AD203B41FA5}">
                      <a16:colId xmlns:a16="http://schemas.microsoft.com/office/drawing/2014/main" val="2265721603"/>
                    </a:ext>
                  </a:extLst>
                </a:gridCol>
                <a:gridCol w="6424967">
                  <a:extLst>
                    <a:ext uri="{9D8B030D-6E8A-4147-A177-3AD203B41FA5}">
                      <a16:colId xmlns:a16="http://schemas.microsoft.com/office/drawing/2014/main" val="3189204139"/>
                    </a:ext>
                  </a:extLst>
                </a:gridCol>
              </a:tblGrid>
              <a:tr h="245657">
                <a:tc>
                  <a:txBody>
                    <a:bodyPr/>
                    <a:lstStyle/>
                    <a:p>
                      <a:r>
                        <a:rPr lang="fr-FR" sz="1800" dirty="0"/>
                        <a:t>Sigle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Intitulé</a:t>
                      </a:r>
                      <a:endParaRPr lang="fr-B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329414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/>
                        <a:t>LCHM1231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Eléments de chimie inorganique et analytique 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! Cours de 2</a:t>
                      </a:r>
                      <a:r>
                        <a:rPr lang="fr-BE" sz="120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641631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/>
                        <a:t>LPHY1102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Physique 2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188335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/>
                        <a:t>LCHM1254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Eléments de spectroscopie moléculaire 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- ! Cours de 2</a:t>
                      </a:r>
                      <a:r>
                        <a:rPr lang="fr-BE" sz="120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347950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/>
                        <a:t>LMAT1102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Mathématiques 2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242848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/>
                        <a:t>LBIO1112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Biologie des organismes : plantes et animaux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210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907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FA84F7-2E2B-FCCF-2BDF-D3CB4FDA4B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37C84959-8D51-E4CB-093B-4F10385111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325221"/>
              </p:ext>
            </p:extLst>
          </p:nvPr>
        </p:nvGraphicFramePr>
        <p:xfrm>
          <a:off x="362166" y="-224069"/>
          <a:ext cx="11467668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1278">
                  <a:extLst>
                    <a:ext uri="{9D8B030D-6E8A-4147-A177-3AD203B41FA5}">
                      <a16:colId xmlns:a16="http://schemas.microsoft.com/office/drawing/2014/main" val="373125694"/>
                    </a:ext>
                  </a:extLst>
                </a:gridCol>
                <a:gridCol w="1911278">
                  <a:extLst>
                    <a:ext uri="{9D8B030D-6E8A-4147-A177-3AD203B41FA5}">
                      <a16:colId xmlns:a16="http://schemas.microsoft.com/office/drawing/2014/main" val="1611002861"/>
                    </a:ext>
                  </a:extLst>
                </a:gridCol>
                <a:gridCol w="1911278">
                  <a:extLst>
                    <a:ext uri="{9D8B030D-6E8A-4147-A177-3AD203B41FA5}">
                      <a16:colId xmlns:a16="http://schemas.microsoft.com/office/drawing/2014/main" val="119288944"/>
                    </a:ext>
                  </a:extLst>
                </a:gridCol>
                <a:gridCol w="1911278">
                  <a:extLst>
                    <a:ext uri="{9D8B030D-6E8A-4147-A177-3AD203B41FA5}">
                      <a16:colId xmlns:a16="http://schemas.microsoft.com/office/drawing/2014/main" val="1798602811"/>
                    </a:ext>
                  </a:extLst>
                </a:gridCol>
                <a:gridCol w="1911278">
                  <a:extLst>
                    <a:ext uri="{9D8B030D-6E8A-4147-A177-3AD203B41FA5}">
                      <a16:colId xmlns:a16="http://schemas.microsoft.com/office/drawing/2014/main" val="575602149"/>
                    </a:ext>
                  </a:extLst>
                </a:gridCol>
                <a:gridCol w="1911278">
                  <a:extLst>
                    <a:ext uri="{9D8B030D-6E8A-4147-A177-3AD203B41FA5}">
                      <a16:colId xmlns:a16="http://schemas.microsoft.com/office/drawing/2014/main" val="1311205979"/>
                    </a:ext>
                  </a:extLst>
                </a:gridCol>
              </a:tblGrid>
              <a:tr h="697930">
                <a:tc>
                  <a:txBody>
                    <a:bodyPr/>
                    <a:lstStyle/>
                    <a:p>
                      <a:r>
                        <a:rPr lang="fr-FR" sz="1600" dirty="0"/>
                        <a:t>Cours Ouverts 2025</a:t>
                      </a:r>
                    </a:p>
                    <a:p>
                      <a:r>
                        <a:rPr lang="fr-FR" sz="1600" dirty="0"/>
                        <a:t>GEOGRAPHIE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Lundi 24/02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Mardi 25/02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Mercredi 26/02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Jeudi 27/02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Vendredi 28/02</a:t>
                      </a:r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253583"/>
                  </a:ext>
                </a:extLst>
              </a:tr>
              <a:tr h="491136">
                <a:tc>
                  <a:txBody>
                    <a:bodyPr/>
                    <a:lstStyle/>
                    <a:p>
                      <a:r>
                        <a:rPr lang="fr-FR" sz="1600" dirty="0"/>
                        <a:t>8h30-10h30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LBIO1117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SUD19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LGEO1251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MERC02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015983"/>
                  </a:ext>
                </a:extLst>
              </a:tr>
              <a:tr h="465081">
                <a:tc>
                  <a:txBody>
                    <a:bodyPr/>
                    <a:lstStyle/>
                    <a:p>
                      <a:r>
                        <a:rPr lang="fr-FR" sz="1600" dirty="0"/>
                        <a:t>10h45-12h45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0" dirty="0"/>
                        <a:t>LGEO1242</a:t>
                      </a:r>
                      <a:br>
                        <a:rPr lang="fr-BE" sz="1600" b="0" dirty="0"/>
                      </a:br>
                      <a:r>
                        <a:rPr lang="fr-BE" sz="1600" b="0" dirty="0"/>
                        <a:t>MERC B336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LPHY1102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SUD09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LGEO1241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MERC04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1" dirty="0"/>
                        <a:t>LMAT1102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SUD08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58159"/>
                  </a:ext>
                </a:extLst>
              </a:tr>
              <a:tr h="309092">
                <a:tc>
                  <a:txBody>
                    <a:bodyPr/>
                    <a:lstStyle/>
                    <a:p>
                      <a:r>
                        <a:rPr lang="fr-FR" sz="1600" dirty="0"/>
                        <a:t>13h-13h30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81759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dirty="0"/>
                        <a:t>14h-16h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LGEO1111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MERC04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1" dirty="0"/>
                        <a:t>LPHY1102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SUD09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646810"/>
                  </a:ext>
                </a:extLst>
              </a:tr>
              <a:tr h="249120">
                <a:tc>
                  <a:txBody>
                    <a:bodyPr/>
                    <a:lstStyle/>
                    <a:p>
                      <a:r>
                        <a:rPr lang="fr-FR" sz="1600" dirty="0"/>
                        <a:t>16h15-18h15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143252"/>
                  </a:ext>
                </a:extLst>
              </a:tr>
              <a:tr h="418426">
                <a:tc>
                  <a:txBody>
                    <a:bodyPr/>
                    <a:lstStyle/>
                    <a:p>
                      <a:r>
                        <a:rPr lang="fr-BE" sz="1600" dirty="0"/>
                        <a:t>18H30-20h30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dirty="0"/>
                        <a:t>LBIO1283</a:t>
                      </a:r>
                      <a:br>
                        <a:rPr lang="fr-BE" sz="1600" dirty="0"/>
                      </a:br>
                      <a:r>
                        <a:rPr lang="fr-BE" sz="1600" dirty="0"/>
                        <a:t>A03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164963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A2991A27-B7ED-0CEC-D2D6-5CB36E5CCD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907731"/>
              </p:ext>
            </p:extLst>
          </p:nvPr>
        </p:nvGraphicFramePr>
        <p:xfrm>
          <a:off x="390940" y="3565637"/>
          <a:ext cx="8043197" cy="3216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449">
                  <a:extLst>
                    <a:ext uri="{9D8B030D-6E8A-4147-A177-3AD203B41FA5}">
                      <a16:colId xmlns:a16="http://schemas.microsoft.com/office/drawing/2014/main" val="332701662"/>
                    </a:ext>
                  </a:extLst>
                </a:gridCol>
                <a:gridCol w="6761748">
                  <a:extLst>
                    <a:ext uri="{9D8B030D-6E8A-4147-A177-3AD203B41FA5}">
                      <a16:colId xmlns:a16="http://schemas.microsoft.com/office/drawing/2014/main" val="4019183955"/>
                    </a:ext>
                  </a:extLst>
                </a:gridCol>
              </a:tblGrid>
              <a:tr h="352057">
                <a:tc>
                  <a:txBody>
                    <a:bodyPr/>
                    <a:lstStyle/>
                    <a:p>
                      <a:r>
                        <a:rPr lang="fr-FR" sz="1800" dirty="0"/>
                        <a:t>Sigle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Intitulé</a:t>
                      </a:r>
                      <a:endParaRPr lang="fr-B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747324"/>
                  </a:ext>
                </a:extLst>
              </a:tr>
              <a:tr h="264043">
                <a:tc>
                  <a:txBody>
                    <a:bodyPr/>
                    <a:lstStyle/>
                    <a:p>
                      <a:r>
                        <a:rPr lang="fr-FR" sz="1200" dirty="0"/>
                        <a:t>LBIO1117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Ecologie I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739162"/>
                  </a:ext>
                </a:extLst>
              </a:tr>
              <a:tr h="285614">
                <a:tc>
                  <a:txBody>
                    <a:bodyPr/>
                    <a:lstStyle/>
                    <a:p>
                      <a:r>
                        <a:rPr lang="fr-FR" sz="1200" dirty="0"/>
                        <a:t>LGEO1242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>
                          <a:solidFill>
                            <a:schemeClr val="tx1"/>
                          </a:solidFill>
                        </a:rPr>
                        <a:t>Projections cartographiques et géodésie 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- ! Cours de 2</a:t>
                      </a:r>
                      <a:r>
                        <a:rPr lang="fr-BE" sz="120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0016238"/>
                  </a:ext>
                </a:extLst>
              </a:tr>
              <a:tr h="264043">
                <a:tc>
                  <a:txBody>
                    <a:bodyPr/>
                    <a:lstStyle/>
                    <a:p>
                      <a:r>
                        <a:rPr lang="fr-FR" sz="1200" dirty="0"/>
                        <a:t>LPHY1102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Physique 2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425752"/>
                  </a:ext>
                </a:extLst>
              </a:tr>
              <a:tr h="485544">
                <a:tc>
                  <a:txBody>
                    <a:bodyPr/>
                    <a:lstStyle/>
                    <a:p>
                      <a:r>
                        <a:rPr lang="fr-FR" sz="1200" dirty="0"/>
                        <a:t>LGEO1111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Planète Terre et société : perspectives de la géographie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427168"/>
                  </a:ext>
                </a:extLst>
              </a:tr>
              <a:tr h="485544">
                <a:tc>
                  <a:txBody>
                    <a:bodyPr/>
                    <a:lstStyle/>
                    <a:p>
                      <a:r>
                        <a:rPr lang="fr-FR" sz="1200" dirty="0"/>
                        <a:t>LGEO1241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Cartographie thématique et analyse des données spatiales 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- ! Cours de 2</a:t>
                      </a:r>
                      <a:r>
                        <a:rPr lang="fr-BE" sz="120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302353"/>
                  </a:ext>
                </a:extLst>
              </a:tr>
              <a:tr h="285614">
                <a:tc>
                  <a:txBody>
                    <a:bodyPr/>
                    <a:lstStyle/>
                    <a:p>
                      <a:r>
                        <a:rPr lang="fr-FR" sz="1200" dirty="0"/>
                        <a:t>LGEO1251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Histoire de la Terre 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- ! Cours de 2</a:t>
                      </a:r>
                      <a:r>
                        <a:rPr lang="fr-BE" sz="120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657110"/>
                  </a:ext>
                </a:extLst>
              </a:tr>
              <a:tr h="264043">
                <a:tc>
                  <a:txBody>
                    <a:bodyPr/>
                    <a:lstStyle/>
                    <a:p>
                      <a:r>
                        <a:rPr lang="fr-FR" sz="1200" dirty="0"/>
                        <a:t>LMAT1102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Mathématiques 2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235659"/>
                  </a:ext>
                </a:extLst>
              </a:tr>
              <a:tr h="485544">
                <a:tc>
                  <a:txBody>
                    <a:bodyPr/>
                    <a:lstStyle/>
                    <a:p>
                      <a:r>
                        <a:rPr lang="fr-BE" sz="1200" dirty="0"/>
                        <a:t>LBIO1283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Principes de statistiques et analyse des données biologiques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618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8067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6F1D19D1-0A9A-8276-92AB-F1DBFF4A2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170129"/>
              </p:ext>
            </p:extLst>
          </p:nvPr>
        </p:nvGraphicFramePr>
        <p:xfrm>
          <a:off x="356586" y="71595"/>
          <a:ext cx="11478828" cy="3501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138">
                  <a:extLst>
                    <a:ext uri="{9D8B030D-6E8A-4147-A177-3AD203B41FA5}">
                      <a16:colId xmlns:a16="http://schemas.microsoft.com/office/drawing/2014/main" val="373125694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611002861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19288944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798602811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575602149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311205979"/>
                    </a:ext>
                  </a:extLst>
                </a:gridCol>
              </a:tblGrid>
              <a:tr h="732158">
                <a:tc>
                  <a:txBody>
                    <a:bodyPr/>
                    <a:lstStyle/>
                    <a:p>
                      <a:r>
                        <a:rPr lang="fr-FR" sz="1600" dirty="0"/>
                        <a:t>Cours Ouverts 2025</a:t>
                      </a:r>
                    </a:p>
                    <a:p>
                      <a:r>
                        <a:rPr lang="fr-FR" sz="1600" dirty="0"/>
                        <a:t>GEOGRAPHIE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Lundi 03/03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Mardi 04/03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Mercredi 05/03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Jeudi 06/03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Vendredi 07/03</a:t>
                      </a:r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253583"/>
                  </a:ext>
                </a:extLst>
              </a:tr>
              <a:tr h="625857">
                <a:tc>
                  <a:txBody>
                    <a:bodyPr/>
                    <a:lstStyle/>
                    <a:p>
                      <a:r>
                        <a:rPr lang="fr-FR" sz="1600" dirty="0"/>
                        <a:t>8h30-10h30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LBIO1117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SUD19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LGEO1251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MERC02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015983"/>
                  </a:ext>
                </a:extLst>
              </a:tr>
              <a:tr h="472232">
                <a:tc>
                  <a:txBody>
                    <a:bodyPr/>
                    <a:lstStyle/>
                    <a:p>
                      <a:r>
                        <a:rPr lang="fr-FR" sz="1600" dirty="0"/>
                        <a:t>10h45-12h45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dirty="0"/>
                        <a:t>LGEO1242</a:t>
                      </a:r>
                      <a:br>
                        <a:rPr lang="fr-BE" sz="1600" dirty="0"/>
                      </a:br>
                      <a:r>
                        <a:rPr lang="fr-BE" sz="1600" dirty="0"/>
                        <a:t>MERC B336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1" dirty="0"/>
                        <a:t>LPHY1102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SUD09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LGEO1241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MERC04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1" dirty="0"/>
                        <a:t>LMAT1102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SUD08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58159"/>
                  </a:ext>
                </a:extLst>
              </a:tr>
              <a:tr h="435923">
                <a:tc>
                  <a:txBody>
                    <a:bodyPr/>
                    <a:lstStyle/>
                    <a:p>
                      <a:r>
                        <a:rPr lang="fr-FR" sz="1600" dirty="0"/>
                        <a:t>13h-13h30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817594"/>
                  </a:ext>
                </a:extLst>
              </a:tr>
              <a:tr h="625857">
                <a:tc>
                  <a:txBody>
                    <a:bodyPr/>
                    <a:lstStyle/>
                    <a:p>
                      <a:r>
                        <a:rPr lang="fr-FR" sz="1600" dirty="0"/>
                        <a:t>14h-16h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LGEO1111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MERC04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dirty="0"/>
                        <a:t>LGEO1242</a:t>
                      </a:r>
                      <a:br>
                        <a:rPr lang="fr-BE" sz="1600" dirty="0"/>
                      </a:br>
                      <a:r>
                        <a:rPr lang="fr-BE" sz="1600" dirty="0"/>
                        <a:t>MERC B336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646810"/>
                  </a:ext>
                </a:extLst>
              </a:tr>
              <a:tr h="411430">
                <a:tc>
                  <a:txBody>
                    <a:bodyPr/>
                    <a:lstStyle/>
                    <a:p>
                      <a:r>
                        <a:rPr lang="fr-FR" sz="1600" dirty="0"/>
                        <a:t>16h15-18h15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245896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024769AD-C10A-45F0-22A2-C9A9BE66D6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90597"/>
              </p:ext>
            </p:extLst>
          </p:nvPr>
        </p:nvGraphicFramePr>
        <p:xfrm>
          <a:off x="356586" y="3751136"/>
          <a:ext cx="8128000" cy="2454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5330">
                  <a:extLst>
                    <a:ext uri="{9D8B030D-6E8A-4147-A177-3AD203B41FA5}">
                      <a16:colId xmlns:a16="http://schemas.microsoft.com/office/drawing/2014/main" val="2265721603"/>
                    </a:ext>
                  </a:extLst>
                </a:gridCol>
                <a:gridCol w="6992670">
                  <a:extLst>
                    <a:ext uri="{9D8B030D-6E8A-4147-A177-3AD203B41FA5}">
                      <a16:colId xmlns:a16="http://schemas.microsoft.com/office/drawing/2014/main" val="3189204139"/>
                    </a:ext>
                  </a:extLst>
                </a:gridCol>
              </a:tblGrid>
              <a:tr h="354197">
                <a:tc>
                  <a:txBody>
                    <a:bodyPr/>
                    <a:lstStyle/>
                    <a:p>
                      <a:r>
                        <a:rPr lang="fr-FR" sz="1800" dirty="0"/>
                        <a:t>Sigle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Intitulé</a:t>
                      </a:r>
                      <a:endParaRPr lang="fr-B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329414"/>
                  </a:ext>
                </a:extLst>
              </a:tr>
              <a:tr h="265648">
                <a:tc>
                  <a:txBody>
                    <a:bodyPr/>
                    <a:lstStyle/>
                    <a:p>
                      <a:r>
                        <a:rPr lang="fr-FR" sz="1200" dirty="0"/>
                        <a:t>LBIO1117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Ecologie I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188335"/>
                  </a:ext>
                </a:extLst>
              </a:tr>
              <a:tr h="265648">
                <a:tc>
                  <a:txBody>
                    <a:bodyPr/>
                    <a:lstStyle/>
                    <a:p>
                      <a:r>
                        <a:rPr lang="fr-FR" sz="1200" dirty="0"/>
                        <a:t>LGEO1242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>
                          <a:solidFill>
                            <a:schemeClr val="tx1"/>
                          </a:solidFill>
                        </a:rPr>
                        <a:t>Projections cartographiques et géodésie 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- ! Cours de 2</a:t>
                      </a:r>
                      <a:r>
                        <a:rPr lang="fr-BE" sz="120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5560679"/>
                  </a:ext>
                </a:extLst>
              </a:tr>
              <a:tr h="265648">
                <a:tc>
                  <a:txBody>
                    <a:bodyPr/>
                    <a:lstStyle/>
                    <a:p>
                      <a:r>
                        <a:rPr lang="fr-FR" sz="1200" dirty="0"/>
                        <a:t>LPHY1102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Physique 2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917451"/>
                  </a:ext>
                </a:extLst>
              </a:tr>
              <a:tr h="265648">
                <a:tc>
                  <a:txBody>
                    <a:bodyPr/>
                    <a:lstStyle/>
                    <a:p>
                      <a:r>
                        <a:rPr lang="fr-FR" sz="1200" dirty="0"/>
                        <a:t>LGEO1111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Planète Terre et société : perspectives de la géographie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931327"/>
                  </a:ext>
                </a:extLst>
              </a:tr>
              <a:tr h="442746">
                <a:tc>
                  <a:txBody>
                    <a:bodyPr/>
                    <a:lstStyle/>
                    <a:p>
                      <a:r>
                        <a:rPr lang="fr-FR" sz="1200" dirty="0"/>
                        <a:t>LGEO1241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Cartographie thématique et analyse des données spatiales 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- ! Cours de 2</a:t>
                      </a:r>
                      <a:r>
                        <a:rPr lang="fr-BE" sz="120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450386"/>
                  </a:ext>
                </a:extLst>
              </a:tr>
              <a:tr h="271952">
                <a:tc>
                  <a:txBody>
                    <a:bodyPr/>
                    <a:lstStyle/>
                    <a:p>
                      <a:r>
                        <a:rPr lang="fr-FR" sz="1200" dirty="0"/>
                        <a:t>LGEO1251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Histoire de la Terre 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- ! Cours de 2</a:t>
                      </a:r>
                      <a:r>
                        <a:rPr lang="fr-BE" sz="120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1593872"/>
                  </a:ext>
                </a:extLst>
              </a:tr>
              <a:tr h="214472">
                <a:tc>
                  <a:txBody>
                    <a:bodyPr/>
                    <a:lstStyle/>
                    <a:p>
                      <a:r>
                        <a:rPr lang="fr-FR" sz="1200" dirty="0"/>
                        <a:t>LMAT1102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Mathématiques 2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120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8272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CD1A08-CBDF-5639-3B91-4243B40BA4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6575B606-9031-E2EF-B6C2-FE275B99FD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726488"/>
              </p:ext>
            </p:extLst>
          </p:nvPr>
        </p:nvGraphicFramePr>
        <p:xfrm>
          <a:off x="356586" y="133740"/>
          <a:ext cx="11478828" cy="37023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138">
                  <a:extLst>
                    <a:ext uri="{9D8B030D-6E8A-4147-A177-3AD203B41FA5}">
                      <a16:colId xmlns:a16="http://schemas.microsoft.com/office/drawing/2014/main" val="373125694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611002861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19288944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798602811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575602149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311205979"/>
                    </a:ext>
                  </a:extLst>
                </a:gridCol>
              </a:tblGrid>
              <a:tr h="745063">
                <a:tc>
                  <a:txBody>
                    <a:bodyPr/>
                    <a:lstStyle/>
                    <a:p>
                      <a:r>
                        <a:rPr lang="fr-FR" sz="1600" dirty="0"/>
                        <a:t>Cours Ouverts 2025</a:t>
                      </a:r>
                    </a:p>
                    <a:p>
                      <a:r>
                        <a:rPr lang="fr-FR" sz="1600" dirty="0"/>
                        <a:t>MATHEMATIQUE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Lundi 24/02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Mardi 25/02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Mercredi 26/02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Jeudi 27/02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Vendredi 28/02</a:t>
                      </a:r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253583"/>
                  </a:ext>
                </a:extLst>
              </a:tr>
              <a:tr h="562862">
                <a:tc>
                  <a:txBody>
                    <a:bodyPr/>
                    <a:lstStyle/>
                    <a:p>
                      <a:r>
                        <a:rPr lang="fr-FR" sz="1600" dirty="0"/>
                        <a:t>8h30-10h30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LMAT1141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CYCL01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LMAT1222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MERC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015983"/>
                  </a:ext>
                </a:extLst>
              </a:tr>
              <a:tr h="562862">
                <a:tc>
                  <a:txBody>
                    <a:bodyPr/>
                    <a:lstStyle/>
                    <a:p>
                      <a:r>
                        <a:rPr lang="fr-FR" sz="1600" dirty="0"/>
                        <a:t>10h45-12h45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LMAT1122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CYCL01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LMAFY1101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A03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1" dirty="0"/>
                        <a:t>LPHYS1113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SUD09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LMAT1141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CYCL01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58159"/>
                  </a:ext>
                </a:extLst>
              </a:tr>
              <a:tr h="562862">
                <a:tc>
                  <a:txBody>
                    <a:bodyPr/>
                    <a:lstStyle/>
                    <a:p>
                      <a:r>
                        <a:rPr lang="fr-FR" sz="1600" dirty="0"/>
                        <a:t>13h-13h30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817594"/>
                  </a:ext>
                </a:extLst>
              </a:tr>
              <a:tr h="562862">
                <a:tc>
                  <a:txBody>
                    <a:bodyPr/>
                    <a:lstStyle/>
                    <a:p>
                      <a:r>
                        <a:rPr lang="fr-FR" sz="1600" dirty="0"/>
                        <a:t>14h-16h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LGEO1111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MERC04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LMAT1191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MERC14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646810"/>
                  </a:ext>
                </a:extLst>
              </a:tr>
              <a:tr h="562862">
                <a:tc>
                  <a:txBody>
                    <a:bodyPr/>
                    <a:lstStyle/>
                    <a:p>
                      <a:r>
                        <a:rPr lang="fr-FR" sz="1600" dirty="0"/>
                        <a:t>16h15-18h15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LMAT1122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SUD09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dirty="0"/>
                        <a:t>LMAT1241</a:t>
                      </a:r>
                      <a:br>
                        <a:rPr lang="fr-BE" sz="1600" dirty="0"/>
                      </a:br>
                      <a:r>
                        <a:rPr lang="fr-BE" sz="1600" dirty="0"/>
                        <a:t>CYCL01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LMAT1241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CYCL01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143252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52150721-B95B-8BAA-E311-CEF443F39F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666558"/>
              </p:ext>
            </p:extLst>
          </p:nvPr>
        </p:nvGraphicFramePr>
        <p:xfrm>
          <a:off x="356586" y="3920100"/>
          <a:ext cx="8128000" cy="2566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5803">
                  <a:extLst>
                    <a:ext uri="{9D8B030D-6E8A-4147-A177-3AD203B41FA5}">
                      <a16:colId xmlns:a16="http://schemas.microsoft.com/office/drawing/2014/main" val="2265721603"/>
                    </a:ext>
                  </a:extLst>
                </a:gridCol>
                <a:gridCol w="6812197">
                  <a:extLst>
                    <a:ext uri="{9D8B030D-6E8A-4147-A177-3AD203B41FA5}">
                      <a16:colId xmlns:a16="http://schemas.microsoft.com/office/drawing/2014/main" val="3189204139"/>
                    </a:ext>
                  </a:extLst>
                </a:gridCol>
              </a:tblGrid>
              <a:tr h="245657">
                <a:tc>
                  <a:txBody>
                    <a:bodyPr/>
                    <a:lstStyle/>
                    <a:p>
                      <a:r>
                        <a:rPr lang="fr-FR" sz="1800" dirty="0"/>
                        <a:t>Sigle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Intitulé</a:t>
                      </a:r>
                      <a:endParaRPr lang="fr-B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329414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/>
                        <a:t>LMAT1122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Analyse mathématique : différentiation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641631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/>
                        <a:t>LGEO1111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Planète Terre et société : perspectives de la géographie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188335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/>
                        <a:t>LMAT1141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/>
                        <a:t>Géométrie 1</a:t>
                      </a:r>
                      <a:r>
                        <a:rPr lang="fr-BE" sz="120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347950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/>
                        <a:t>LMAFY1101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Exploration de données et introduction à l'inférence statistique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242848"/>
                  </a:ext>
                </a:extLst>
              </a:tr>
              <a:tr h="280738">
                <a:tc>
                  <a:txBody>
                    <a:bodyPr/>
                    <a:lstStyle/>
                    <a:p>
                      <a:r>
                        <a:rPr lang="fr-FR" sz="1200" dirty="0"/>
                        <a:t>LMAT1241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Géométrie 2 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- ! Cours de 2</a:t>
                      </a:r>
                      <a:r>
                        <a:rPr lang="fr-BE" sz="120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5560679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/>
                        <a:t>LMAT1222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Analyse complexe 1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- ! Cours de 2</a:t>
                      </a:r>
                      <a:r>
                        <a:rPr lang="fr-BE" sz="120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851130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/>
                        <a:t>LPHYS1113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/>
                        <a:t>Mécanique 2 </a:t>
                      </a:r>
                      <a:r>
                        <a:rPr lang="fr-BE" sz="120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780755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LMAT1191</a:t>
                      </a:r>
                      <a:endParaRPr lang="fr-BE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/>
                        <a:t>Introduction à la démarche mathématique </a:t>
                      </a:r>
                      <a:r>
                        <a:rPr lang="fr-BE" sz="120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586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901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0870D1-0274-0E7F-B5DC-B278FC7C58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9647637-D830-2B8E-4017-7FEC4AD897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368078"/>
              </p:ext>
            </p:extLst>
          </p:nvPr>
        </p:nvGraphicFramePr>
        <p:xfrm>
          <a:off x="356586" y="71595"/>
          <a:ext cx="11478828" cy="3701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138">
                  <a:extLst>
                    <a:ext uri="{9D8B030D-6E8A-4147-A177-3AD203B41FA5}">
                      <a16:colId xmlns:a16="http://schemas.microsoft.com/office/drawing/2014/main" val="373125694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611002861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19288944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798602811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575602149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311205979"/>
                    </a:ext>
                  </a:extLst>
                </a:gridCol>
              </a:tblGrid>
              <a:tr h="732158">
                <a:tc>
                  <a:txBody>
                    <a:bodyPr/>
                    <a:lstStyle/>
                    <a:p>
                      <a:r>
                        <a:rPr lang="fr-FR" sz="1600" dirty="0"/>
                        <a:t>Cours Ouverts 2025</a:t>
                      </a:r>
                    </a:p>
                    <a:p>
                      <a:r>
                        <a:rPr lang="fr-FR" sz="1600" dirty="0"/>
                        <a:t>MATHEMATIQUE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Lundi 03/03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Mardi 04/03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Mercredi 05/03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Jeudi 06/03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Vendredi 07/03</a:t>
                      </a:r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253583"/>
                  </a:ext>
                </a:extLst>
              </a:tr>
              <a:tr h="625857">
                <a:tc>
                  <a:txBody>
                    <a:bodyPr/>
                    <a:lstStyle/>
                    <a:p>
                      <a:r>
                        <a:rPr lang="fr-FR" sz="1600" dirty="0"/>
                        <a:t>8h30-10h30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LMAT1141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CYCL01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LMAT1222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MERC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015983"/>
                  </a:ext>
                </a:extLst>
              </a:tr>
              <a:tr h="625857">
                <a:tc>
                  <a:txBody>
                    <a:bodyPr/>
                    <a:lstStyle/>
                    <a:p>
                      <a:r>
                        <a:rPr lang="fr-FR" sz="1600" dirty="0"/>
                        <a:t>10h45-12h45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LMAT1122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CYCL01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LMAFY1101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A03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LPHYS1113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SUD09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LMAT1141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CYCL01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58159"/>
                  </a:ext>
                </a:extLst>
              </a:tr>
              <a:tr h="404426">
                <a:tc>
                  <a:txBody>
                    <a:bodyPr/>
                    <a:lstStyle/>
                    <a:p>
                      <a:r>
                        <a:rPr lang="fr-FR" sz="1600" dirty="0"/>
                        <a:t>13h-13h30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817594"/>
                  </a:ext>
                </a:extLst>
              </a:tr>
              <a:tr h="625857">
                <a:tc>
                  <a:txBody>
                    <a:bodyPr/>
                    <a:lstStyle/>
                    <a:p>
                      <a:r>
                        <a:rPr lang="fr-FR" sz="1600" dirty="0"/>
                        <a:t>14h-16h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LGEO1111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MERC04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LMAT1191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MERC14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646810"/>
                  </a:ext>
                </a:extLst>
              </a:tr>
              <a:tr h="596501">
                <a:tc>
                  <a:txBody>
                    <a:bodyPr/>
                    <a:lstStyle/>
                    <a:p>
                      <a:r>
                        <a:rPr lang="fr-FR" sz="1600" dirty="0"/>
                        <a:t>16h15-18h15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dirty="0"/>
                        <a:t>LMAT1241</a:t>
                      </a:r>
                      <a:br>
                        <a:rPr lang="fr-BE" sz="1600" dirty="0"/>
                      </a:br>
                      <a:r>
                        <a:rPr lang="fr-BE" sz="1600" dirty="0"/>
                        <a:t>CYCL01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LMAT1241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CYCL01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245896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7E94EEB8-DD44-3AE7-68CF-715C8D9C88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554926"/>
              </p:ext>
            </p:extLst>
          </p:nvPr>
        </p:nvGraphicFramePr>
        <p:xfrm>
          <a:off x="368618" y="4100049"/>
          <a:ext cx="8128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5645">
                  <a:extLst>
                    <a:ext uri="{9D8B030D-6E8A-4147-A177-3AD203B41FA5}">
                      <a16:colId xmlns:a16="http://schemas.microsoft.com/office/drawing/2014/main" val="2265721603"/>
                    </a:ext>
                  </a:extLst>
                </a:gridCol>
                <a:gridCol w="6872355">
                  <a:extLst>
                    <a:ext uri="{9D8B030D-6E8A-4147-A177-3AD203B41FA5}">
                      <a16:colId xmlns:a16="http://schemas.microsoft.com/office/drawing/2014/main" val="3189204139"/>
                    </a:ext>
                  </a:extLst>
                </a:gridCol>
              </a:tblGrid>
              <a:tr h="245657">
                <a:tc>
                  <a:txBody>
                    <a:bodyPr/>
                    <a:lstStyle/>
                    <a:p>
                      <a:r>
                        <a:rPr lang="fr-FR" sz="1800" dirty="0"/>
                        <a:t>Sigle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Intitulé</a:t>
                      </a:r>
                      <a:endParaRPr lang="fr-B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329414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/>
                        <a:t>LMAT1122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Analyse mathématique : différentiation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188335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/>
                        <a:t>LGEO1111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Planète Terre et société : perspectives de la géographie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5560679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/>
                        <a:t>LMAT1141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Géométrie 1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917451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/>
                        <a:t>LMAFY1101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Exploration de données et introduction à l'inférence statistique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931327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/>
                        <a:t>LMAT1241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Géométrie 2 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- ! Cours de 2</a:t>
                      </a:r>
                      <a:r>
                        <a:rPr lang="fr-BE" sz="120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450386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/>
                        <a:t>LMAT1222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Analyse complexe 1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- ! Cours de 2</a:t>
                      </a:r>
                      <a:r>
                        <a:rPr lang="fr-BE" sz="120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1593872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/>
                        <a:t>LPHYS1113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Mécanique 2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841828"/>
                  </a:ext>
                </a:extLst>
              </a:tr>
              <a:tr h="245657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LMAT1191</a:t>
                      </a:r>
                      <a:endParaRPr lang="fr-BE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Introduction à la démarche mathématique 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719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2106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D71E46-5B76-8876-FB01-68D35CD92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58DA1A3-FA3D-8901-6EAA-D0C80DAEB6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559255"/>
              </p:ext>
            </p:extLst>
          </p:nvPr>
        </p:nvGraphicFramePr>
        <p:xfrm>
          <a:off x="356586" y="133740"/>
          <a:ext cx="11478828" cy="3265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138">
                  <a:extLst>
                    <a:ext uri="{9D8B030D-6E8A-4147-A177-3AD203B41FA5}">
                      <a16:colId xmlns:a16="http://schemas.microsoft.com/office/drawing/2014/main" val="373125694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611002861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19288944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798602811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575602149"/>
                    </a:ext>
                  </a:extLst>
                </a:gridCol>
                <a:gridCol w="1913138">
                  <a:extLst>
                    <a:ext uri="{9D8B030D-6E8A-4147-A177-3AD203B41FA5}">
                      <a16:colId xmlns:a16="http://schemas.microsoft.com/office/drawing/2014/main" val="1311205979"/>
                    </a:ext>
                  </a:extLst>
                </a:gridCol>
              </a:tblGrid>
              <a:tr h="745063">
                <a:tc>
                  <a:txBody>
                    <a:bodyPr/>
                    <a:lstStyle/>
                    <a:p>
                      <a:r>
                        <a:rPr lang="fr-FR" sz="1600" dirty="0"/>
                        <a:t>Cours Ouverts 2025</a:t>
                      </a:r>
                    </a:p>
                    <a:p>
                      <a:r>
                        <a:rPr lang="fr-FR" sz="1600" dirty="0"/>
                        <a:t>PHYSIQUE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Lundi 24/02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Mardi 25/02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Mercredi 26/02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Jeudi 27/02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Vendredi 28/02</a:t>
                      </a:r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253583"/>
                  </a:ext>
                </a:extLst>
              </a:tr>
              <a:tr h="562862">
                <a:tc>
                  <a:txBody>
                    <a:bodyPr/>
                    <a:lstStyle/>
                    <a:p>
                      <a:r>
                        <a:rPr lang="fr-FR" sz="1600" dirty="0"/>
                        <a:t>8h30-10h30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LPHYS1213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CYCL07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LMAT1141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CYCL01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LMAT1222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MERC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LPHYS1114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SUD18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015983"/>
                  </a:ext>
                </a:extLst>
              </a:tr>
              <a:tr h="392646">
                <a:tc>
                  <a:txBody>
                    <a:bodyPr/>
                    <a:lstStyle/>
                    <a:p>
                      <a:r>
                        <a:rPr lang="fr-FR" sz="1600" dirty="0"/>
                        <a:t>10h45-12h45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LMAT1122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CYCL01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LMAFY1101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A03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1" dirty="0"/>
                        <a:t>LPHYS1113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SUD09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1" dirty="0"/>
                        <a:t>LMAT1141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CYCL01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58159"/>
                  </a:ext>
                </a:extLst>
              </a:tr>
              <a:tr h="323460">
                <a:tc>
                  <a:txBody>
                    <a:bodyPr/>
                    <a:lstStyle/>
                    <a:p>
                      <a:r>
                        <a:rPr lang="fr-FR" sz="1600" dirty="0"/>
                        <a:t>13h-13h30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817594"/>
                  </a:ext>
                </a:extLst>
              </a:tr>
              <a:tr h="370198">
                <a:tc>
                  <a:txBody>
                    <a:bodyPr/>
                    <a:lstStyle/>
                    <a:p>
                      <a:r>
                        <a:rPr lang="fr-FR" sz="1600" dirty="0"/>
                        <a:t>14h-16h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646810"/>
                  </a:ext>
                </a:extLst>
              </a:tr>
              <a:tr h="562862">
                <a:tc>
                  <a:txBody>
                    <a:bodyPr/>
                    <a:lstStyle/>
                    <a:p>
                      <a:r>
                        <a:rPr lang="fr-FR" sz="1600" dirty="0"/>
                        <a:t>16h15-18h15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b="1" dirty="0"/>
                        <a:t>LMAT1122</a:t>
                      </a:r>
                      <a:br>
                        <a:rPr lang="fr-BE" sz="1600" b="1" dirty="0"/>
                      </a:br>
                      <a:r>
                        <a:rPr lang="fr-BE" sz="1600" b="1" dirty="0"/>
                        <a:t>SUD09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dirty="0"/>
                        <a:t>LPHYS1213</a:t>
                      </a:r>
                      <a:br>
                        <a:rPr lang="fr-BE" sz="1600" dirty="0"/>
                      </a:br>
                      <a:r>
                        <a:rPr lang="fr-BE" sz="1600" dirty="0"/>
                        <a:t>CYCL02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143252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028A1CF9-9972-695A-1AFB-B792BF08AB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36364"/>
              </p:ext>
            </p:extLst>
          </p:nvPr>
        </p:nvGraphicFramePr>
        <p:xfrm>
          <a:off x="384313" y="3607752"/>
          <a:ext cx="8126777" cy="2885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729">
                  <a:extLst>
                    <a:ext uri="{9D8B030D-6E8A-4147-A177-3AD203B41FA5}">
                      <a16:colId xmlns:a16="http://schemas.microsoft.com/office/drawing/2014/main" val="2265721603"/>
                    </a:ext>
                  </a:extLst>
                </a:gridCol>
                <a:gridCol w="6971048">
                  <a:extLst>
                    <a:ext uri="{9D8B030D-6E8A-4147-A177-3AD203B41FA5}">
                      <a16:colId xmlns:a16="http://schemas.microsoft.com/office/drawing/2014/main" val="3189204139"/>
                    </a:ext>
                  </a:extLst>
                </a:gridCol>
              </a:tblGrid>
              <a:tr h="377920">
                <a:tc>
                  <a:txBody>
                    <a:bodyPr/>
                    <a:lstStyle/>
                    <a:p>
                      <a:r>
                        <a:rPr lang="fr-FR" sz="1800" dirty="0"/>
                        <a:t>Sigle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Intitulé</a:t>
                      </a:r>
                      <a:endParaRPr lang="fr-B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329414"/>
                  </a:ext>
                </a:extLst>
              </a:tr>
              <a:tr h="314933">
                <a:tc>
                  <a:txBody>
                    <a:bodyPr/>
                    <a:lstStyle/>
                    <a:p>
                      <a:r>
                        <a:rPr lang="fr-FR" sz="1200" dirty="0"/>
                        <a:t>LMAT1122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b="0" dirty="0"/>
                        <a:t>Analyse mathématique : différentiation </a:t>
                      </a:r>
                      <a:r>
                        <a:rPr lang="fr-BE" sz="1200" b="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="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b="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641631"/>
                  </a:ext>
                </a:extLst>
              </a:tr>
              <a:tr h="314933">
                <a:tc>
                  <a:txBody>
                    <a:bodyPr/>
                    <a:lstStyle/>
                    <a:p>
                      <a:r>
                        <a:rPr lang="fr-FR" sz="1200" dirty="0"/>
                        <a:t>LPHYS1213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b="0" dirty="0"/>
                        <a:t>Physique des fluides - </a:t>
                      </a:r>
                      <a:r>
                        <a:rPr lang="fr-BE" sz="1200" b="0" dirty="0">
                          <a:solidFill>
                            <a:srgbClr val="FF0000"/>
                          </a:solidFill>
                        </a:rPr>
                        <a:t>! Cours de 2</a:t>
                      </a:r>
                      <a:r>
                        <a:rPr lang="fr-BE" sz="1200" b="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b="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188335"/>
                  </a:ext>
                </a:extLst>
              </a:tr>
              <a:tr h="314933">
                <a:tc>
                  <a:txBody>
                    <a:bodyPr/>
                    <a:lstStyle/>
                    <a:p>
                      <a:r>
                        <a:rPr lang="fr-FR" sz="1200" dirty="0"/>
                        <a:t>LMAT1141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b="0" dirty="0"/>
                        <a:t>Géométrie 1 </a:t>
                      </a:r>
                      <a:r>
                        <a:rPr lang="fr-BE" sz="1200" b="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="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b="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347950"/>
                  </a:ext>
                </a:extLst>
              </a:tr>
              <a:tr h="303266">
                <a:tc>
                  <a:txBody>
                    <a:bodyPr/>
                    <a:lstStyle/>
                    <a:p>
                      <a:r>
                        <a:rPr lang="fr-FR" sz="1200" dirty="0"/>
                        <a:t>LMAFY1101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b="0" dirty="0"/>
                        <a:t>Exploration de données et introduction à l'inférence statistique - </a:t>
                      </a:r>
                      <a:r>
                        <a:rPr lang="fr-BE" sz="1200" b="0" dirty="0">
                          <a:solidFill>
                            <a:schemeClr val="accent6"/>
                          </a:solidFill>
                        </a:rPr>
                        <a:t>Cours de 1</a:t>
                      </a:r>
                      <a:r>
                        <a:rPr lang="fr-BE" sz="1200" b="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b="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242848"/>
                  </a:ext>
                </a:extLst>
              </a:tr>
              <a:tr h="314933">
                <a:tc>
                  <a:txBody>
                    <a:bodyPr/>
                    <a:lstStyle/>
                    <a:p>
                      <a:r>
                        <a:rPr lang="fr-FR" sz="1200" dirty="0"/>
                        <a:t>LMAT1222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b="0" dirty="0"/>
                        <a:t>Analyse complexe 1</a:t>
                      </a:r>
                      <a:r>
                        <a:rPr lang="fr-BE" sz="1200" b="0" dirty="0">
                          <a:solidFill>
                            <a:srgbClr val="FF0000"/>
                          </a:solidFill>
                        </a:rPr>
                        <a:t>- ! Cours de 2</a:t>
                      </a:r>
                      <a:r>
                        <a:rPr lang="fr-BE" sz="1200" b="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b="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5560679"/>
                  </a:ext>
                </a:extLst>
              </a:tr>
              <a:tr h="314933">
                <a:tc>
                  <a:txBody>
                    <a:bodyPr/>
                    <a:lstStyle/>
                    <a:p>
                      <a:r>
                        <a:rPr lang="fr-FR" sz="1200" dirty="0"/>
                        <a:t>LPHYS1113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b="0"/>
                        <a:t>Mécanique 2 </a:t>
                      </a:r>
                      <a:r>
                        <a:rPr lang="fr-BE" sz="1200" b="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="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b="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851130"/>
                  </a:ext>
                </a:extLst>
              </a:tr>
              <a:tr h="314933">
                <a:tc>
                  <a:txBody>
                    <a:bodyPr/>
                    <a:lstStyle/>
                    <a:p>
                      <a:r>
                        <a:rPr lang="fr-FR" sz="1200" dirty="0"/>
                        <a:t>LPHYS1213</a:t>
                      </a:r>
                      <a:endParaRPr lang="fr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b="0" dirty="0"/>
                        <a:t>Physique des fluides - </a:t>
                      </a:r>
                      <a:r>
                        <a:rPr lang="fr-BE" sz="1200" b="0" dirty="0">
                          <a:solidFill>
                            <a:srgbClr val="FF0000"/>
                          </a:solidFill>
                        </a:rPr>
                        <a:t>! Cours de 2</a:t>
                      </a:r>
                      <a:r>
                        <a:rPr lang="fr-BE" sz="1200" b="0" baseline="30000" dirty="0">
                          <a:solidFill>
                            <a:srgbClr val="FF0000"/>
                          </a:solidFill>
                        </a:rPr>
                        <a:t>ème</a:t>
                      </a:r>
                      <a:r>
                        <a:rPr lang="fr-BE" sz="1200" b="0" dirty="0">
                          <a:solidFill>
                            <a:srgbClr val="FF0000"/>
                          </a:solidFill>
                        </a:rPr>
                        <a:t> année de bachelier</a:t>
                      </a:r>
                      <a:endParaRPr lang="fr-BE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780755"/>
                  </a:ext>
                </a:extLst>
              </a:tr>
              <a:tr h="314933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LPHYS1114</a:t>
                      </a:r>
                      <a:endParaRPr lang="fr-BE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b="0" dirty="0"/>
                        <a:t>Thermodynamique </a:t>
                      </a:r>
                      <a:r>
                        <a:rPr lang="fr-BE" sz="1200" b="0" dirty="0">
                          <a:solidFill>
                            <a:schemeClr val="accent6"/>
                          </a:solidFill>
                        </a:rPr>
                        <a:t>– Cours de 1</a:t>
                      </a:r>
                      <a:r>
                        <a:rPr lang="fr-BE" sz="1200" b="0" baseline="30000" dirty="0">
                          <a:solidFill>
                            <a:schemeClr val="accent6"/>
                          </a:solidFill>
                        </a:rPr>
                        <a:t>ère</a:t>
                      </a:r>
                      <a:r>
                        <a:rPr lang="fr-BE" sz="1200" b="0" dirty="0">
                          <a:solidFill>
                            <a:schemeClr val="accent6"/>
                          </a:solidFill>
                        </a:rPr>
                        <a:t> année de bachelier</a:t>
                      </a:r>
                      <a:endParaRPr lang="fr-BE" sz="1200" b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586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85330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5138</TotalTime>
  <Words>1788</Words>
  <Application>Microsoft Macintosh PowerPoint</Application>
  <PresentationFormat>Grand écran</PresentationFormat>
  <Paragraphs>481</Paragraphs>
  <Slides>12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Aptos</vt:lpstr>
      <vt:lpstr>Aptos Display</vt:lpstr>
      <vt:lpstr>Arial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UCLouvain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Maryse Hermant</dc:creator>
  <cp:lastModifiedBy>Julie Genbrugge</cp:lastModifiedBy>
  <cp:revision>11</cp:revision>
  <dcterms:created xsi:type="dcterms:W3CDTF">2024-10-01T12:20:19Z</dcterms:created>
  <dcterms:modified xsi:type="dcterms:W3CDTF">2025-01-23T12:36:26Z</dcterms:modified>
</cp:coreProperties>
</file>