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60" r:id="rId4"/>
    <p:sldId id="262" r:id="rId5"/>
    <p:sldId id="264" r:id="rId6"/>
    <p:sldId id="266" r:id="rId7"/>
    <p:sldId id="257" r:id="rId8"/>
    <p:sldId id="268" r:id="rId9"/>
    <p:sldId id="261" r:id="rId10"/>
    <p:sldId id="263" r:id="rId11"/>
    <p:sldId id="265" r:id="rId12"/>
    <p:sldId id="267" r:id="rId1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4F908AB-EF59-3F44-AACC-F094AD301282}" name="Dimitri Maquet" initials="DM" userId="S::dimitri.maquet@uclouvain.be::2bfad934-fe02-42e4-a719-68ad115f1a40" providerId="AD"/>
  <p188:author id="{DD70FCF2-3138-079D-C2E9-F7BE39F27216}" name="Julie Genbrugge" initials="JG" userId="S::julie.genbrugge@uclouvain.be::c8f87f83-5632-4490-9e6e-0b5cab643de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CB6460-3A38-DB47-AF74-2E6B736DFB30}" v="3" dt="2026-09-21T13:38:20.04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9"/>
    <p:restoredTop sz="94658"/>
  </p:normalViewPr>
  <p:slideViewPr>
    <p:cSldViewPr>
      <p:cViewPr varScale="1">
        <p:scale>
          <a:sx n="120" d="100"/>
          <a:sy n="120" d="100"/>
        </p:scale>
        <p:origin x="584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Genbrugge" userId="c8f87f83-5632-4490-9e6e-0b5cab643de5" providerId="ADAL" clId="{B379968B-DA0A-5664-B160-D13241861711}"/>
    <pc:docChg chg="modSld">
      <pc:chgData name="Julie Genbrugge" userId="c8f87f83-5632-4490-9e6e-0b5cab643de5" providerId="ADAL" clId="{B379968B-DA0A-5664-B160-D13241861711}" dt="2026-09-21T13:41:01.223" v="42" actId="2165"/>
      <pc:docMkLst>
        <pc:docMk/>
      </pc:docMkLst>
      <pc:sldChg chg="modSp mod modCm">
        <pc:chgData name="Julie Genbrugge" userId="c8f87f83-5632-4490-9e6e-0b5cab643de5" providerId="ADAL" clId="{B379968B-DA0A-5664-B160-D13241861711}" dt="2026-09-21T13:33:42.286" v="6" actId="2165"/>
        <pc:sldMkLst>
          <pc:docMk/>
          <pc:sldMk cId="0" sldId="262"/>
        </pc:sldMkLst>
        <pc:graphicFrameChg chg="mod modGraphic">
          <ac:chgData name="Julie Genbrugge" userId="c8f87f83-5632-4490-9e6e-0b5cab643de5" providerId="ADAL" clId="{B379968B-DA0A-5664-B160-D13241861711}" dt="2026-09-21T13:33:42.286" v="6" actId="2165"/>
          <ac:graphicFrameMkLst>
            <pc:docMk/>
            <pc:sldMk cId="0" sldId="262"/>
            <ac:graphicFrameMk id="3" creationId="{00000000-0000-0000-0000-000000000000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ulie Genbrugge" userId="c8f87f83-5632-4490-9e6e-0b5cab643de5" providerId="ADAL" clId="{B379968B-DA0A-5664-B160-D13241861711}" dt="2026-09-21T13:33:06.526" v="0" actId="6549"/>
              <pc2:cmMkLst xmlns:pc2="http://schemas.microsoft.com/office/powerpoint/2019/9/main/command">
                <pc:docMk/>
                <pc:sldMk cId="0" sldId="262"/>
                <pc2:cmMk id="{73C5D6B3-0CC5-4050-8E99-1CAB3F5EA0E5}"/>
              </pc2:cmMkLst>
            </pc226:cmChg>
            <pc226:cmChg xmlns:pc226="http://schemas.microsoft.com/office/powerpoint/2022/06/main/command" chg="mod">
              <pc226:chgData name="Julie Genbrugge" userId="c8f87f83-5632-4490-9e6e-0b5cab643de5" providerId="ADAL" clId="{B379968B-DA0A-5664-B160-D13241861711}" dt="2026-09-21T13:33:38.007" v="5" actId="6549"/>
              <pc2:cmMkLst xmlns:pc2="http://schemas.microsoft.com/office/powerpoint/2019/9/main/command">
                <pc:docMk/>
                <pc:sldMk cId="0" sldId="262"/>
                <pc2:cmMk id="{EB014AC2-A878-49B7-BF4A-DFA9516CFCBC}"/>
              </pc2:cmMkLst>
            </pc226:cmChg>
          </p:ext>
        </pc:extLst>
      </pc:sldChg>
      <pc:sldChg chg="modSp mod modCm">
        <pc:chgData name="Julie Genbrugge" userId="c8f87f83-5632-4490-9e6e-0b5cab643de5" providerId="ADAL" clId="{B379968B-DA0A-5664-B160-D13241861711}" dt="2026-09-21T13:38:21.689" v="31" actId="108"/>
        <pc:sldMkLst>
          <pc:docMk/>
          <pc:sldMk cId="0" sldId="264"/>
        </pc:sldMkLst>
        <pc:graphicFrameChg chg="mod modGraphic">
          <ac:chgData name="Julie Genbrugge" userId="c8f87f83-5632-4490-9e6e-0b5cab643de5" providerId="ADAL" clId="{B379968B-DA0A-5664-B160-D13241861711}" dt="2026-09-21T13:38:21.689" v="31" actId="108"/>
          <ac:graphicFrameMkLst>
            <pc:docMk/>
            <pc:sldMk cId="0" sldId="264"/>
            <ac:graphicFrameMk id="2" creationId="{00000000-0000-0000-0000-000000000000}"/>
          </ac:graphicFrameMkLst>
        </pc:graphicFrameChg>
        <pc:graphicFrameChg chg="modGraphic">
          <ac:chgData name="Julie Genbrugge" userId="c8f87f83-5632-4490-9e6e-0b5cab643de5" providerId="ADAL" clId="{B379968B-DA0A-5664-B160-D13241861711}" dt="2026-09-21T13:35:14.758" v="8" actId="2165"/>
          <ac:graphicFrameMkLst>
            <pc:docMk/>
            <pc:sldMk cId="0" sldId="264"/>
            <ac:graphicFrameMk id="3" creationId="{00000000-0000-0000-0000-000000000000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ulie Genbrugge" userId="c8f87f83-5632-4490-9e6e-0b5cab643de5" providerId="ADAL" clId="{B379968B-DA0A-5664-B160-D13241861711}" dt="2026-09-21T13:35:08.570" v="7" actId="6549"/>
              <pc2:cmMkLst xmlns:pc2="http://schemas.microsoft.com/office/powerpoint/2019/9/main/command">
                <pc:docMk/>
                <pc:sldMk cId="0" sldId="264"/>
                <pc2:cmMk id="{F2CC1BA0-8C0E-4809-A84C-A5CB4E912B9C}"/>
              </pc2:cmMkLst>
            </pc226:cmChg>
          </p:ext>
        </pc:extLst>
      </pc:sldChg>
      <pc:sldChg chg="modSp mod modCm">
        <pc:chgData name="Julie Genbrugge" userId="c8f87f83-5632-4490-9e6e-0b5cab643de5" providerId="ADAL" clId="{B379968B-DA0A-5664-B160-D13241861711}" dt="2026-09-21T13:41:01.223" v="42" actId="2165"/>
        <pc:sldMkLst>
          <pc:docMk/>
          <pc:sldMk cId="0" sldId="267"/>
        </pc:sldMkLst>
        <pc:graphicFrameChg chg="modGraphic">
          <ac:chgData name="Julie Genbrugge" userId="c8f87f83-5632-4490-9e6e-0b5cab643de5" providerId="ADAL" clId="{B379968B-DA0A-5664-B160-D13241861711}" dt="2026-09-21T13:41:01.223" v="42" actId="2165"/>
          <ac:graphicFrameMkLst>
            <pc:docMk/>
            <pc:sldMk cId="0" sldId="267"/>
            <ac:graphicFrameMk id="2" creationId="{00000000-0000-0000-0000-000000000000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ulie Genbrugge" userId="c8f87f83-5632-4490-9e6e-0b5cab643de5" providerId="ADAL" clId="{B379968B-DA0A-5664-B160-D13241861711}" dt="2026-09-21T13:40:56.845" v="41" actId="6549"/>
              <pc2:cmMkLst xmlns:pc2="http://schemas.microsoft.com/office/powerpoint/2019/9/main/command">
                <pc:docMk/>
                <pc:sldMk cId="0" sldId="267"/>
                <pc2:cmMk id="{E6DD9546-80CC-405C-AA83-48BD76C8C09F}"/>
              </pc2:cmMkLst>
            </pc226:cmChg>
            <pc226:cmChg xmlns:pc226="http://schemas.microsoft.com/office/powerpoint/2022/06/main/command" chg="mod">
              <pc226:chgData name="Julie Genbrugge" userId="c8f87f83-5632-4490-9e6e-0b5cab643de5" providerId="ADAL" clId="{B379968B-DA0A-5664-B160-D13241861711}" dt="2026-09-21T13:40:42.555" v="39" actId="6549"/>
              <pc2:cmMkLst xmlns:pc2="http://schemas.microsoft.com/office/powerpoint/2019/9/main/command">
                <pc:docMk/>
                <pc:sldMk cId="0" sldId="267"/>
                <pc2:cmMk id="{87B799D9-D071-4365-AC3E-C49EF3CAB117}"/>
              </pc2:cmMkLst>
            </pc226:cmChg>
          </p:ext>
        </pc:extLst>
      </pc:sldChg>
      <pc:sldChg chg="modSp mod modCm">
        <pc:chgData name="Julie Genbrugge" userId="c8f87f83-5632-4490-9e6e-0b5cab643de5" providerId="ADAL" clId="{B379968B-DA0A-5664-B160-D13241861711}" dt="2026-09-21T13:40:05.322" v="37" actId="14734"/>
        <pc:sldMkLst>
          <pc:docMk/>
          <pc:sldMk cId="0" sldId="268"/>
        </pc:sldMkLst>
        <pc:graphicFrameChg chg="modGraphic">
          <ac:chgData name="Julie Genbrugge" userId="c8f87f83-5632-4490-9e6e-0b5cab643de5" providerId="ADAL" clId="{B379968B-DA0A-5664-B160-D13241861711}" dt="2026-09-21T13:39:08.201" v="32" actId="20577"/>
          <ac:graphicFrameMkLst>
            <pc:docMk/>
            <pc:sldMk cId="0" sldId="268"/>
            <ac:graphicFrameMk id="2" creationId="{00000000-0000-0000-0000-000000000000}"/>
          </ac:graphicFrameMkLst>
        </pc:graphicFrameChg>
        <pc:graphicFrameChg chg="modGraphic">
          <ac:chgData name="Julie Genbrugge" userId="c8f87f83-5632-4490-9e6e-0b5cab643de5" providerId="ADAL" clId="{B379968B-DA0A-5664-B160-D13241861711}" dt="2026-09-21T13:40:05.322" v="37" actId="14734"/>
          <ac:graphicFrameMkLst>
            <pc:docMk/>
            <pc:sldMk cId="0" sldId="268"/>
            <ac:graphicFrameMk id="3" creationId="{00000000-0000-0000-0000-000000000000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ulie Genbrugge" userId="c8f87f83-5632-4490-9e6e-0b5cab643de5" providerId="ADAL" clId="{B379968B-DA0A-5664-B160-D13241861711}" dt="2026-09-21T13:39:12.570" v="34" actId="6549"/>
              <pc2:cmMkLst xmlns:pc2="http://schemas.microsoft.com/office/powerpoint/2019/9/main/command">
                <pc:docMk/>
                <pc:sldMk cId="0" sldId="268"/>
                <pc2:cmMk id="{33A74300-05F1-4293-9EC1-1BD2B9A4B326}"/>
              </pc2:cmMkLst>
            </pc226:cmChg>
          </p:ext>
        </pc:ext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052148"/>
              </p:ext>
            </p:extLst>
          </p:nvPr>
        </p:nvGraphicFramePr>
        <p:xfrm>
          <a:off x="381000" y="127380"/>
          <a:ext cx="11448767" cy="39251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2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9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6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33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713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91440" marR="4889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Ouverts</a:t>
                      </a:r>
                      <a:r>
                        <a:rPr sz="16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</a:t>
                      </a:r>
                      <a:r>
                        <a:rPr lang="nl-BE"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600" b="1" spc="5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7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BIOLOGIE</a:t>
                      </a:r>
                      <a:endParaRPr sz="1600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Mardi</a:t>
                      </a: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Mercredi</a:t>
                      </a:r>
                      <a:r>
                        <a:rPr sz="1600" b="1" spc="2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Jeudi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Vendredi</a:t>
                      </a:r>
                      <a:r>
                        <a:rPr sz="1600" b="1" spc="2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1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8h30-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10h30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429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b="1" spc="45" dirty="0">
                          <a:latin typeface="Calibri"/>
                          <a:cs typeface="Calibri"/>
                        </a:rPr>
                        <a:t>LBIO111</a:t>
                      </a:r>
                      <a:r>
                        <a:rPr lang="nl-BE" sz="1600" b="1" spc="4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600" b="1" spc="45" dirty="0">
                          <a:latin typeface="Calibri"/>
                          <a:cs typeface="Calibri"/>
                        </a:rPr>
                        <a:t> </a:t>
                      </a:r>
                      <a:br>
                        <a:rPr lang="nl-BE" sz="1600" b="1" spc="70" dirty="0">
                          <a:latin typeface="Calibri"/>
                          <a:cs typeface="Calibri"/>
                        </a:rPr>
                      </a:br>
                      <a:r>
                        <a:rPr lang="nl-BE" sz="1600" b="1" spc="70" dirty="0">
                          <a:latin typeface="Calibri"/>
                          <a:cs typeface="Calibri"/>
                        </a:rPr>
                        <a:t>A10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4234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 spc="45" dirty="0">
                          <a:latin typeface="+mn-lt"/>
                          <a:cs typeface="Calibri"/>
                        </a:rPr>
                        <a:t>LCHM1111 </a:t>
                      </a:r>
                      <a:br>
                        <a:rPr lang="fr-BE" sz="1600" b="1" spc="70" dirty="0">
                          <a:latin typeface="+mn-lt"/>
                          <a:cs typeface="Calibri"/>
                        </a:rPr>
                      </a:br>
                      <a:r>
                        <a:rPr lang="fr-BE" sz="1600" b="1" spc="70" dirty="0">
                          <a:latin typeface="+mn-lt"/>
                          <a:cs typeface="Calibri"/>
                        </a:rPr>
                        <a:t>A10</a:t>
                      </a:r>
                      <a:endParaRPr lang="fr-BE" sz="1600" dirty="0">
                        <a:latin typeface="+mn-lt"/>
                        <a:cs typeface="Calibri"/>
                      </a:endParaRPr>
                    </a:p>
                    <a:p>
                      <a:pPr marL="92075" marR="9423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067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9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>
                          <a:latin typeface="Calibri"/>
                          <a:cs typeface="Calibri"/>
                        </a:rPr>
                        <a:t>10h45-</a:t>
                      </a:r>
                      <a:r>
                        <a:rPr sz="1600" spc="-10">
                          <a:latin typeface="Calibri"/>
                          <a:cs typeface="Calibri"/>
                        </a:rPr>
                        <a:t>12h45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429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fr-BE" sz="1600" b="1" spc="45" dirty="0">
                          <a:latin typeface="Calibri"/>
                          <a:cs typeface="Calibri"/>
                        </a:rPr>
                        <a:t>LPHY1101</a:t>
                      </a:r>
                      <a:br>
                        <a:rPr lang="fr-BE" sz="1600" b="1" spc="45" dirty="0">
                          <a:latin typeface="Calibri"/>
                          <a:cs typeface="Calibri"/>
                        </a:rPr>
                      </a:br>
                      <a:r>
                        <a:rPr lang="fr-BE" sz="1600" b="1" spc="45" dirty="0">
                          <a:latin typeface="Calibri"/>
                          <a:cs typeface="Calibri"/>
                        </a:rPr>
                        <a:t>SUD 18 SUD 19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5567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 spc="45" dirty="0">
                          <a:latin typeface="+mn-lt"/>
                          <a:cs typeface="Calibri"/>
                        </a:rPr>
                        <a:t>LPHY1101</a:t>
                      </a:r>
                      <a:br>
                        <a:rPr lang="fr-BE" sz="1600" b="1" spc="45" dirty="0">
                          <a:latin typeface="+mn-lt"/>
                          <a:cs typeface="Calibri"/>
                        </a:rPr>
                      </a:br>
                      <a:r>
                        <a:rPr lang="fr-BE" sz="1600" b="1" spc="45" dirty="0">
                          <a:latin typeface="+mn-lt"/>
                          <a:cs typeface="Calibri"/>
                        </a:rPr>
                        <a:t>SUD 09</a:t>
                      </a:r>
                      <a:br>
                        <a:rPr lang="fr-BE" sz="1600" b="1" spc="45" dirty="0">
                          <a:latin typeface="+mn-lt"/>
                          <a:cs typeface="Calibri"/>
                        </a:rPr>
                      </a:br>
                      <a:r>
                        <a:rPr lang="fr-BE" sz="1600" b="1" spc="45" dirty="0">
                          <a:latin typeface="+mn-lt"/>
                          <a:cs typeface="Calibri"/>
                        </a:rPr>
                        <a:t>SUD18</a:t>
                      </a:r>
                      <a:endParaRPr lang="fr-BE" sz="1600" dirty="0">
                        <a:latin typeface="+mn-lt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nl-BE" sz="1600" b="1" dirty="0">
                          <a:latin typeface="Calibri"/>
                          <a:cs typeface="Calibri"/>
                        </a:rPr>
                        <a:t>LBIO1110</a:t>
                      </a:r>
                      <a:br>
                        <a:rPr lang="nl-BE" sz="1600" b="1" dirty="0">
                          <a:latin typeface="Calibri"/>
                          <a:cs typeface="Calibri"/>
                        </a:rPr>
                      </a:br>
                      <a:r>
                        <a:rPr lang="nl-BE" sz="1600" b="1" dirty="0">
                          <a:latin typeface="Calibri"/>
                          <a:cs typeface="Calibri"/>
                        </a:rPr>
                        <a:t>SUD19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41069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13h-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13h30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14h-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16h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563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55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55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550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16h15-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18h15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429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lang="fr-BE" sz="1600" dirty="0">
                        <a:latin typeface="+mn-lt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729746"/>
              </p:ext>
            </p:extLst>
          </p:nvPr>
        </p:nvGraphicFramePr>
        <p:xfrm>
          <a:off x="350240" y="4191000"/>
          <a:ext cx="11478895" cy="11179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7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660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LBIO111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spc="-1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Biologie</a:t>
                      </a: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cellulaire et moléculaire </a:t>
                      </a:r>
                      <a:r>
                        <a:rPr sz="1200" spc="-6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200" spc="9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6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200" spc="14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12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200" baseline="2430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ère</a:t>
                      </a:r>
                      <a:r>
                        <a:rPr sz="1200" spc="322" baseline="2430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année</a:t>
                      </a:r>
                      <a:r>
                        <a:rPr sz="1200" spc="12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12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60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PHY1101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Physique 1 </a:t>
                      </a:r>
                      <a:r>
                        <a:rPr sz="1200" spc="-6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200" spc="6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6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200" spc="9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6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200" baseline="2430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ère</a:t>
                      </a:r>
                      <a:r>
                        <a:rPr sz="1200" spc="247" baseline="2430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année</a:t>
                      </a:r>
                      <a:r>
                        <a:rPr sz="1200" spc="7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6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60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CHM1111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spc="60" dirty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Chimie Générale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- Cours</a:t>
                      </a:r>
                      <a:r>
                        <a:rPr lang="fr-BE" sz="1200" spc="9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247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9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nl-BE" sz="1200" dirty="0">
                          <a:latin typeface="Calibri"/>
                          <a:cs typeface="Calibri"/>
                        </a:rPr>
                        <a:t>LBIO1110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latin typeface="Calibri"/>
                          <a:cs typeface="Calibri"/>
                        </a:rPr>
                        <a:t>Le vivant : diversité et évolution -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9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247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lang="fr-BE" sz="1200" dirty="0">
                        <a:latin typeface="+mn-lt"/>
                        <a:cs typeface="Calibri"/>
                      </a:endParaRPr>
                    </a:p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43197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563461"/>
              </p:ext>
            </p:extLst>
          </p:nvPr>
        </p:nvGraphicFramePr>
        <p:xfrm>
          <a:off x="350240" y="127380"/>
          <a:ext cx="11479527" cy="36125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3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6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0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33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475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91440" marR="4889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Ouverts</a:t>
                      </a:r>
                      <a:r>
                        <a:rPr sz="16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</a:t>
                      </a:r>
                      <a:r>
                        <a:rPr lang="nl-BE"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7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CHIMIE</a:t>
                      </a:r>
                      <a:endParaRPr sz="1600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Mardi</a:t>
                      </a: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Mercredi</a:t>
                      </a:r>
                      <a:r>
                        <a:rPr sz="1600" b="1" spc="2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Jeudi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Vendredi</a:t>
                      </a:r>
                      <a:r>
                        <a:rPr sz="1600" b="1" spc="2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8h30-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10h30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429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b="1" spc="45" dirty="0">
                          <a:latin typeface="Calibri"/>
                          <a:cs typeface="Calibri"/>
                        </a:rPr>
                        <a:t>LBIO111</a:t>
                      </a:r>
                      <a:r>
                        <a:rPr lang="nl-BE" sz="1600" b="1" spc="4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600" b="1" spc="45" dirty="0">
                          <a:latin typeface="Calibri"/>
                          <a:cs typeface="Calibri"/>
                        </a:rPr>
                        <a:t> </a:t>
                      </a:r>
                      <a:br>
                        <a:rPr lang="nl-BE" sz="1600" b="1" spc="70" dirty="0">
                          <a:latin typeface="Calibri"/>
                          <a:cs typeface="Calibri"/>
                        </a:rPr>
                      </a:br>
                      <a:r>
                        <a:rPr lang="nl-BE" sz="1600" b="1" spc="70" dirty="0">
                          <a:latin typeface="Calibri"/>
                          <a:cs typeface="Calibri"/>
                        </a:rPr>
                        <a:t>A10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4234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 spc="45" dirty="0">
                          <a:latin typeface="+mn-lt"/>
                          <a:cs typeface="Calibri"/>
                        </a:rPr>
                        <a:t>LCHM1111 </a:t>
                      </a:r>
                      <a:br>
                        <a:rPr lang="fr-BE" sz="1600" b="1" spc="70" dirty="0">
                          <a:latin typeface="+mn-lt"/>
                          <a:cs typeface="Calibri"/>
                        </a:rPr>
                      </a:br>
                      <a:r>
                        <a:rPr lang="fr-BE" sz="1600" b="1" spc="70" dirty="0">
                          <a:latin typeface="+mn-lt"/>
                          <a:cs typeface="Calibri"/>
                        </a:rPr>
                        <a:t>A10</a:t>
                      </a:r>
                      <a:endParaRPr lang="fr-BE" sz="1600" dirty="0">
                        <a:latin typeface="+mn-lt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067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>
                          <a:latin typeface="Calibri"/>
                          <a:cs typeface="Calibri"/>
                        </a:rPr>
                        <a:t>10h45-</a:t>
                      </a:r>
                      <a:r>
                        <a:rPr sz="1600" spc="-10">
                          <a:latin typeface="Calibri"/>
                          <a:cs typeface="Calibri"/>
                        </a:rPr>
                        <a:t>12h45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429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fr-BE" sz="1600" b="1" spc="45" dirty="0">
                          <a:latin typeface="Calibri"/>
                          <a:cs typeface="Calibri"/>
                        </a:rPr>
                        <a:t>LPHY1101</a:t>
                      </a:r>
                      <a:br>
                        <a:rPr lang="fr-BE" sz="1600" b="1" spc="45" dirty="0">
                          <a:latin typeface="Calibri"/>
                          <a:cs typeface="Calibri"/>
                        </a:rPr>
                      </a:br>
                      <a:r>
                        <a:rPr lang="fr-BE" sz="1600" b="1" spc="45" dirty="0">
                          <a:latin typeface="Calibri"/>
                          <a:cs typeface="Calibri"/>
                        </a:rPr>
                        <a:t>SUD 18 </a:t>
                      </a:r>
                      <a:br>
                        <a:rPr lang="fr-BE" sz="1600" b="1" spc="45" dirty="0">
                          <a:latin typeface="Calibri"/>
                          <a:cs typeface="Calibri"/>
                        </a:rPr>
                      </a:br>
                      <a:r>
                        <a:rPr lang="fr-BE" sz="1600" b="1" spc="45" dirty="0">
                          <a:latin typeface="Calibri"/>
                          <a:cs typeface="Calibri"/>
                        </a:rPr>
                        <a:t>SUD 19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5567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 spc="45" dirty="0">
                          <a:latin typeface="+mn-lt"/>
                          <a:cs typeface="Calibri"/>
                        </a:rPr>
                        <a:t>LPHY1101</a:t>
                      </a:r>
                      <a:br>
                        <a:rPr lang="fr-BE" sz="1600" b="1" spc="45" dirty="0">
                          <a:latin typeface="+mn-lt"/>
                          <a:cs typeface="Calibri"/>
                        </a:rPr>
                      </a:br>
                      <a:r>
                        <a:rPr lang="fr-BE" sz="1600" b="1" spc="45" dirty="0">
                          <a:latin typeface="+mn-lt"/>
                          <a:cs typeface="Calibri"/>
                        </a:rPr>
                        <a:t>SUD 09</a:t>
                      </a:r>
                      <a:br>
                        <a:rPr lang="fr-BE" sz="1600" b="1" spc="45" dirty="0">
                          <a:latin typeface="+mn-lt"/>
                          <a:cs typeface="Calibri"/>
                        </a:rPr>
                      </a:br>
                      <a:r>
                        <a:rPr lang="fr-BE" sz="1600" b="1" spc="45" dirty="0">
                          <a:latin typeface="+mn-lt"/>
                          <a:cs typeface="Calibri"/>
                        </a:rPr>
                        <a:t>SUD18</a:t>
                      </a:r>
                      <a:endParaRPr lang="fr-BE" sz="1600" dirty="0">
                        <a:latin typeface="+mn-lt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nl-BE" sz="1600" b="1" dirty="0">
                          <a:latin typeface="Calibri"/>
                          <a:cs typeface="Calibri"/>
                        </a:rPr>
                        <a:t>LBIO1110</a:t>
                      </a:r>
                      <a:br>
                        <a:rPr lang="nl-BE" sz="1600" b="1" dirty="0">
                          <a:latin typeface="Calibri"/>
                          <a:cs typeface="Calibri"/>
                        </a:rPr>
                      </a:br>
                      <a:r>
                        <a:rPr lang="nl-BE" sz="1600" b="1" dirty="0">
                          <a:latin typeface="Calibri"/>
                          <a:cs typeface="Calibri"/>
                        </a:rPr>
                        <a:t>SUD19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41069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1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13h-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13h30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14h-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16h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563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55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55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550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16h15-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18h15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429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lang="fr-BE" sz="1600" dirty="0">
                        <a:latin typeface="+mn-lt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381345"/>
              </p:ext>
            </p:extLst>
          </p:nvPr>
        </p:nvGraphicFramePr>
        <p:xfrm>
          <a:off x="350240" y="4343400"/>
          <a:ext cx="8980170" cy="17111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92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6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Sigle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Intitulé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7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LBIO111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Biologie cellulaire et moléculaire </a:t>
                      </a:r>
                      <a:r>
                        <a:rPr sz="1200" spc="-6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200" spc="9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6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200" spc="14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12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200" baseline="2430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ère</a:t>
                      </a:r>
                      <a:r>
                        <a:rPr sz="1200" spc="322" baseline="2430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année</a:t>
                      </a:r>
                      <a:r>
                        <a:rPr sz="1200" spc="12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12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18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PHY1101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Physique 1 </a:t>
                      </a:r>
                      <a:r>
                        <a:rPr sz="1200" spc="-6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200" spc="6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6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200" spc="9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6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200" baseline="2430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ère</a:t>
                      </a:r>
                      <a:r>
                        <a:rPr sz="1200" spc="247" baseline="2430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année</a:t>
                      </a:r>
                      <a:r>
                        <a:rPr sz="1200" spc="7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6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7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LBIO1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110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Le vivant : diversité et évolution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fr-BE" sz="1200" spc="-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–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9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247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18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nl-BE" sz="1200" dirty="0">
                          <a:latin typeface="+mn-lt"/>
                          <a:cs typeface="Calibri"/>
                        </a:rPr>
                        <a:t>LCHM1111</a:t>
                      </a: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Chimie générale </a:t>
                      </a:r>
                      <a:r>
                        <a:rPr lang="fr-BE" sz="1200" spc="-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–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9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247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lang="fr-BE" sz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219418"/>
              </p:ext>
            </p:extLst>
          </p:nvPr>
        </p:nvGraphicFramePr>
        <p:xfrm>
          <a:off x="355815" y="192404"/>
          <a:ext cx="11468100" cy="3519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1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417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90805" marR="48704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Ouverts</a:t>
                      </a:r>
                      <a:r>
                        <a:rPr sz="16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</a:t>
                      </a:r>
                      <a:r>
                        <a:rPr lang="nl-BE"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8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GEOGRAPHIE</a:t>
                      </a:r>
                      <a:endParaRPr sz="1600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Mardi</a:t>
                      </a: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Mercredi</a:t>
                      </a:r>
                      <a:r>
                        <a:rPr sz="1600" b="1" spc="2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Jeudi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Vendredi</a:t>
                      </a:r>
                      <a:r>
                        <a:rPr sz="1600" b="1" spc="2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8h30-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10h30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429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4297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 spc="4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LGEO1221</a:t>
                      </a:r>
                      <a:br>
                        <a:rPr lang="fr-BE" sz="1600" b="1" spc="4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fr-BE" sz="1600" b="1" spc="4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MERC12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4234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600" dirty="0">
                        <a:latin typeface="+mn-lt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067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>
                          <a:latin typeface="Calibri"/>
                          <a:cs typeface="Calibri"/>
                        </a:rPr>
                        <a:t>10h45-</a:t>
                      </a:r>
                      <a:r>
                        <a:rPr sz="1600" spc="-10">
                          <a:latin typeface="Calibri"/>
                          <a:cs typeface="Calibri"/>
                        </a:rPr>
                        <a:t>12h45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429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fr-BE" sz="1600" b="1" spc="45" dirty="0">
                          <a:latin typeface="Calibri"/>
                          <a:cs typeface="Calibri"/>
                        </a:rPr>
                        <a:t>LPHY1101</a:t>
                      </a:r>
                      <a:br>
                        <a:rPr lang="fr-BE" sz="1600" b="1" spc="45" dirty="0">
                          <a:latin typeface="Calibri"/>
                          <a:cs typeface="Calibri"/>
                        </a:rPr>
                      </a:br>
                      <a:r>
                        <a:rPr lang="fr-BE" sz="1600" b="1" spc="45" dirty="0">
                          <a:latin typeface="Calibri"/>
                          <a:cs typeface="Calibri"/>
                        </a:rPr>
                        <a:t>SUD 18 </a:t>
                      </a:r>
                      <a:br>
                        <a:rPr lang="fr-BE" sz="1600" b="1" spc="45" dirty="0">
                          <a:latin typeface="Calibri"/>
                          <a:cs typeface="Calibri"/>
                        </a:rPr>
                      </a:br>
                      <a:r>
                        <a:rPr lang="fr-BE" sz="1600" b="1" spc="45" dirty="0">
                          <a:latin typeface="Calibri"/>
                          <a:cs typeface="Calibri"/>
                        </a:rPr>
                        <a:t>SUD 19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5567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 spc="45" dirty="0">
                          <a:latin typeface="+mn-lt"/>
                          <a:cs typeface="Calibri"/>
                        </a:rPr>
                        <a:t>LPHY1101</a:t>
                      </a:r>
                      <a:br>
                        <a:rPr lang="fr-BE" sz="1600" b="1" spc="45" dirty="0">
                          <a:latin typeface="+mn-lt"/>
                          <a:cs typeface="Calibri"/>
                        </a:rPr>
                      </a:br>
                      <a:r>
                        <a:rPr lang="fr-BE" sz="1600" b="1" spc="45" dirty="0">
                          <a:latin typeface="+mn-lt"/>
                          <a:cs typeface="Calibri"/>
                        </a:rPr>
                        <a:t>SUD 09</a:t>
                      </a:r>
                      <a:br>
                        <a:rPr lang="fr-BE" sz="1600" b="1" spc="45" dirty="0">
                          <a:latin typeface="+mn-lt"/>
                          <a:cs typeface="Calibri"/>
                        </a:rPr>
                      </a:br>
                      <a:r>
                        <a:rPr lang="fr-BE" sz="1600" b="1" spc="45" dirty="0">
                          <a:latin typeface="+mn-lt"/>
                          <a:cs typeface="Calibri"/>
                        </a:rPr>
                        <a:t>SUD18</a:t>
                      </a:r>
                      <a:endParaRPr lang="fr-BE" sz="1600" dirty="0">
                        <a:latin typeface="+mn-lt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nl-BE" sz="1400" b="1" dirty="0">
                          <a:latin typeface="Calibri"/>
                          <a:cs typeface="Calibri"/>
                        </a:rPr>
                        <a:t>LBIO1110</a:t>
                      </a:r>
                      <a:br>
                        <a:rPr lang="nl-BE" sz="1600" b="1" dirty="0">
                          <a:latin typeface="Calibri"/>
                          <a:cs typeface="Calibri"/>
                        </a:rPr>
                      </a:br>
                      <a:r>
                        <a:rPr lang="nl-BE" sz="1600" b="1" dirty="0">
                          <a:latin typeface="Calibri"/>
                          <a:cs typeface="Calibri"/>
                        </a:rPr>
                        <a:t>SUD19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41069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13h-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13h30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14h-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16h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563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55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55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550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16h15-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18h15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429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lang="fr-BE" sz="1600" dirty="0">
                        <a:latin typeface="+mn-lt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393087"/>
              </p:ext>
            </p:extLst>
          </p:nvPr>
        </p:nvGraphicFramePr>
        <p:xfrm>
          <a:off x="354260" y="4191000"/>
          <a:ext cx="8026185" cy="13931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8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7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468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Sigle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Intitulé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4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PHY1101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Physique 1 </a:t>
                      </a:r>
                      <a:r>
                        <a:rPr sz="1200" spc="-6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200" spc="6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6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200" spc="9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6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200" baseline="2430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ère</a:t>
                      </a:r>
                      <a:r>
                        <a:rPr sz="1200" spc="247" baseline="2430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année</a:t>
                      </a:r>
                      <a:r>
                        <a:rPr sz="1200" spc="7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65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4EA72D"/>
                          </a:solidFill>
                          <a:latin typeface="Calibri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8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LBIO1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110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Le vivant : diversité et évolution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fr-BE" sz="1200" spc="-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–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9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247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19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nl-BE" sz="1200" dirty="0">
                          <a:latin typeface="Calibri"/>
                          <a:cs typeface="Calibri"/>
                        </a:rPr>
                        <a:t>LGEO1221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Eléments de géographie humaine </a:t>
                      </a:r>
                      <a:r>
                        <a:rPr lang="fr-BE" sz="1200" spc="-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–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9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247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696855"/>
              </p:ext>
            </p:extLst>
          </p:nvPr>
        </p:nvGraphicFramePr>
        <p:xfrm>
          <a:off x="350240" y="152400"/>
          <a:ext cx="11479527" cy="392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3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3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3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71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475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91440" marR="31496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Ouverts</a:t>
                      </a:r>
                      <a:r>
                        <a:rPr sz="16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</a:t>
                      </a:r>
                      <a:r>
                        <a:rPr lang="nl-BE"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MATHEMATIQUE</a:t>
                      </a:r>
                      <a:endParaRPr sz="1600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Mardi</a:t>
                      </a: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Mercredi</a:t>
                      </a:r>
                      <a:r>
                        <a:rPr sz="1600" b="1" spc="2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Jeudi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Vendredi</a:t>
                      </a:r>
                      <a:r>
                        <a:rPr sz="1600" b="1" spc="2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8h30-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10h30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LPHYS1111</a:t>
                      </a:r>
                      <a:b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</a:br>
                      <a: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SUD09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1249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10h45-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12h45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928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581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LBIO1110</a:t>
                      </a:r>
                      <a:b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</a:br>
                      <a: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SUD19</a:t>
                      </a:r>
                      <a:endParaRPr sz="14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LINFO1101</a:t>
                      </a:r>
                      <a:b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</a:br>
                      <a: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SUD19</a:t>
                      </a:r>
                      <a:endParaRPr sz="14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61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13h-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13h30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14h-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16h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lang="nl-BE" sz="1400" b="1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724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LMAT1131</a:t>
                      </a:r>
                      <a:b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</a:br>
                      <a: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SUD18</a:t>
                      </a:r>
                      <a:endParaRPr sz="14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16h15-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18h15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928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9281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dirty="0">
                          <a:latin typeface="+mn-lt"/>
                          <a:cs typeface="Calibri"/>
                        </a:rPr>
                        <a:t>LMAT1131</a:t>
                      </a:r>
                      <a:br>
                        <a:rPr lang="nl-BE" sz="1600" b="1" dirty="0">
                          <a:latin typeface="+mn-lt"/>
                          <a:cs typeface="Calibri"/>
                        </a:rPr>
                      </a:br>
                      <a:r>
                        <a:rPr lang="nl-BE" sz="1600" b="1" dirty="0">
                          <a:latin typeface="+mn-lt"/>
                          <a:cs typeface="Calibri"/>
                        </a:rPr>
                        <a:t>A02 SCES</a:t>
                      </a:r>
                    </a:p>
                    <a:p>
                      <a:pPr marL="92075" marR="91249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9281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dirty="0">
                          <a:latin typeface="+mn-lt"/>
                          <a:cs typeface="Calibri"/>
                        </a:rPr>
                        <a:t>LMAT1191</a:t>
                      </a:r>
                      <a:br>
                        <a:rPr lang="nl-BE" sz="1600" b="1" dirty="0">
                          <a:latin typeface="+mn-lt"/>
                          <a:cs typeface="Calibri"/>
                        </a:rPr>
                      </a:br>
                      <a:r>
                        <a:rPr lang="nl-BE" sz="1600" b="1" dirty="0">
                          <a:latin typeface="+mn-lt"/>
                          <a:cs typeface="Calibri"/>
                        </a:rPr>
                        <a:t>MERC14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099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402939"/>
              </p:ext>
            </p:extLst>
          </p:nvPr>
        </p:nvGraphicFramePr>
        <p:xfrm>
          <a:off x="350240" y="4495800"/>
          <a:ext cx="11079761" cy="12283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9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0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2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Sigle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2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Intitulé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30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LMAT1191</a:t>
                      </a: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Introduction à la démarche mathématique </a:t>
                      </a:r>
                      <a:r>
                        <a:rPr lang="fr-BE" sz="1200" spc="-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–</a:t>
                      </a:r>
                      <a:r>
                        <a:rPr lang="fr-BE" sz="1200" spc="9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14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12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322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12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12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lang="fr-BE" sz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349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3658309"/>
                  </a:ext>
                </a:extLst>
              </a:tr>
              <a:tr h="25630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nl-BE" sz="1200" dirty="0">
                          <a:latin typeface="Calibri"/>
                          <a:cs typeface="Calibri"/>
                        </a:rPr>
                        <a:t>LPHYS1111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Mécanique 1 </a:t>
                      </a:r>
                      <a:r>
                        <a:rPr lang="fr-BE" sz="1200" spc="-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–</a:t>
                      </a:r>
                      <a:r>
                        <a:rPr lang="fr-BE" sz="1200" spc="9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14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12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322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12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12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lang="fr-BE" sz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75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nl-BE" sz="1200" spc="-10" dirty="0">
                          <a:latin typeface="Calibri"/>
                          <a:cs typeface="Calibri"/>
                        </a:rPr>
                        <a:t>LMAT1131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Algèbre linéaire </a:t>
                      </a:r>
                      <a:r>
                        <a:rPr lang="fr-BE" sz="1200" spc="-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–</a:t>
                      </a:r>
                      <a:r>
                        <a:rPr lang="fr-BE" sz="1200" spc="9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14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12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322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12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12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lang="fr-BE" sz="1200" spc="-10" dirty="0">
                        <a:solidFill>
                          <a:srgbClr val="4EA72D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5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LBIO1</a:t>
                      </a:r>
                      <a:r>
                        <a:rPr lang="nl-BE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110</a:t>
                      </a:r>
                      <a:endParaRPr sz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Le vivant : diversité et évolution </a:t>
                      </a:r>
                      <a:r>
                        <a:rPr lang="fr-BE" sz="1200" spc="-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–</a:t>
                      </a:r>
                      <a:r>
                        <a:rPr lang="fr-BE" sz="1200" spc="9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14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12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322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12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12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lang="fr-BE" sz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439276"/>
              </p:ext>
            </p:extLst>
          </p:nvPr>
        </p:nvGraphicFramePr>
        <p:xfrm>
          <a:off x="350240" y="127380"/>
          <a:ext cx="11479527" cy="3321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3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3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3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91440" marR="4889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Ouverts</a:t>
                      </a:r>
                      <a:r>
                        <a:rPr sz="16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</a:t>
                      </a:r>
                      <a:r>
                        <a:rPr lang="nl-BE"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8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PHYSIQUE</a:t>
                      </a:r>
                      <a:endParaRPr sz="1600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Mardi</a:t>
                      </a: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Mercredi</a:t>
                      </a:r>
                      <a:r>
                        <a:rPr sz="1600" b="1" spc="2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Jeudi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Vendredi</a:t>
                      </a:r>
                      <a:r>
                        <a:rPr sz="1600" b="1" spc="2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8h30-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10h30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LPHYS1111</a:t>
                      </a:r>
                      <a:b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</a:br>
                      <a: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SUD09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1249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10h45-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12h45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928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581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br>
                        <a:rPr lang="nl-BE" sz="1600" dirty="0">
                          <a:latin typeface="Calibri"/>
                          <a:cs typeface="Calibri"/>
                        </a:rPr>
                      </a:b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9281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LCHM1112</a:t>
                      </a:r>
                      <a:br>
                        <a:rPr lang="nl-BE" sz="16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</a:br>
                      <a:r>
                        <a:rPr lang="nl-BE" sz="16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CYCL01</a:t>
                      </a:r>
                      <a:endParaRPr sz="16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4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13h-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13h30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5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14h-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16h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lang="nl-BE" sz="1400" b="1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724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LMAT1131</a:t>
                      </a:r>
                      <a:b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</a:br>
                      <a: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SUD18</a:t>
                      </a:r>
                      <a:endParaRPr sz="14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16h15-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18h15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928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9281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dirty="0">
                          <a:latin typeface="+mn-lt"/>
                          <a:cs typeface="Calibri"/>
                        </a:rPr>
                        <a:t>LMAT1131</a:t>
                      </a:r>
                      <a:br>
                        <a:rPr lang="nl-BE" sz="1600" b="1" dirty="0">
                          <a:latin typeface="+mn-lt"/>
                          <a:cs typeface="Calibri"/>
                        </a:rPr>
                      </a:br>
                      <a:r>
                        <a:rPr lang="nl-BE" sz="1600" b="1" dirty="0">
                          <a:latin typeface="+mn-lt"/>
                          <a:cs typeface="Calibri"/>
                        </a:rPr>
                        <a:t>A02 SCES</a:t>
                      </a: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9281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600" b="1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099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690138"/>
              </p:ext>
            </p:extLst>
          </p:nvPr>
        </p:nvGraphicFramePr>
        <p:xfrm>
          <a:off x="377964" y="3601339"/>
          <a:ext cx="8126730" cy="1006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1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Sigle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Intitulé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nl-BE" sz="1200" dirty="0">
                          <a:latin typeface="+mn-lt"/>
                          <a:cs typeface="Calibri"/>
                        </a:rPr>
                        <a:t>LPHYS1111</a:t>
                      </a:r>
                      <a:endParaRPr sz="1200" dirty="0">
                        <a:latin typeface="+mn-lt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Mécanique 1 </a:t>
                      </a:r>
                      <a:r>
                        <a:rPr lang="fr-BE" sz="1200" spc="-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–</a:t>
                      </a:r>
                      <a:r>
                        <a:rPr lang="fr-BE" sz="1200" spc="9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14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12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322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12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12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lang="fr-BE" sz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nl-BE" sz="1200" spc="-10" dirty="0">
                          <a:latin typeface="+mn-lt"/>
                          <a:cs typeface="Calibri"/>
                        </a:rPr>
                        <a:t>LMAT1131</a:t>
                      </a:r>
                      <a:endParaRPr sz="1200" dirty="0">
                        <a:latin typeface="+mn-lt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Algèbre linéaire </a:t>
                      </a:r>
                      <a:r>
                        <a:rPr lang="fr-BE" sz="1200" spc="-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–</a:t>
                      </a:r>
                      <a:r>
                        <a:rPr lang="fr-BE" sz="1200" spc="9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14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12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322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12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12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</a:p>
                  </a:txBody>
                  <a:tcPr marL="0" marR="0" marT="342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94148"/>
              </p:ext>
            </p:extLst>
          </p:nvPr>
        </p:nvGraphicFramePr>
        <p:xfrm>
          <a:off x="350240" y="127380"/>
          <a:ext cx="11613160" cy="5883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3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6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37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97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303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22960">
                <a:tc gridSpan="2">
                  <a:txBody>
                    <a:bodyPr/>
                    <a:lstStyle/>
                    <a:p>
                      <a:pPr marL="91440" marR="4889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Ouverts</a:t>
                      </a:r>
                      <a:r>
                        <a:rPr sz="16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</a:t>
                      </a:r>
                      <a:r>
                        <a:rPr lang="nl-BE"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6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VETERINAIRE</a:t>
                      </a:r>
                      <a:endParaRPr sz="1600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Mardi</a:t>
                      </a: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Mercredi</a:t>
                      </a:r>
                      <a:r>
                        <a:rPr sz="1600" b="1" spc="2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Jeudi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Vendredi</a:t>
                      </a:r>
                      <a:r>
                        <a:rPr sz="1600" b="1" spc="2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8h30-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10h30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marR="85026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 spc="45" dirty="0">
                          <a:latin typeface="+mn-lt"/>
                          <a:cs typeface="Calibri"/>
                        </a:rPr>
                        <a:t>LBIO1111 </a:t>
                      </a:r>
                      <a:br>
                        <a:rPr lang="fr-BE" sz="1600" b="1" spc="70" dirty="0">
                          <a:latin typeface="+mn-lt"/>
                          <a:cs typeface="Calibri"/>
                        </a:rPr>
                      </a:br>
                      <a:r>
                        <a:rPr lang="fr-BE" sz="1600" b="1" spc="70" dirty="0">
                          <a:latin typeface="+mn-lt"/>
                          <a:cs typeface="Calibri"/>
                        </a:rPr>
                        <a:t>A10 SCES</a:t>
                      </a:r>
                      <a:endParaRPr lang="fr-BE" sz="1600" dirty="0">
                        <a:latin typeface="+mn-lt"/>
                        <a:cs typeface="Calibri"/>
                      </a:endParaRPr>
                    </a:p>
                    <a:p>
                      <a:pPr marL="91440" marR="85026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496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nl-BE" sz="1600" b="1" dirty="0">
                          <a:latin typeface="Calibri"/>
                          <a:cs typeface="Calibri"/>
                        </a:rPr>
                        <a:t>LCHM1111</a:t>
                      </a:r>
                      <a:br>
                        <a:rPr lang="nl-BE" sz="1600" b="1" dirty="0">
                          <a:latin typeface="Calibri"/>
                          <a:cs typeface="Calibri"/>
                        </a:rPr>
                      </a:br>
                      <a:r>
                        <a:rPr lang="nl-BE" sz="1600" b="1" dirty="0">
                          <a:latin typeface="Calibri"/>
                          <a:cs typeface="Calibri"/>
                        </a:rPr>
                        <a:t>A10 SCES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496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8845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85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10h45-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12h45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marR="9429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fr-BE" sz="1600" b="1" spc="45" dirty="0">
                          <a:latin typeface="Calibri"/>
                          <a:cs typeface="Calibri"/>
                        </a:rPr>
                        <a:t>LPHY1101</a:t>
                      </a:r>
                      <a:br>
                        <a:rPr lang="fr-BE" sz="1600" b="1" spc="45" dirty="0">
                          <a:latin typeface="Calibri"/>
                          <a:cs typeface="Calibri"/>
                        </a:rPr>
                      </a:br>
                      <a:r>
                        <a:rPr lang="fr-BE" sz="1600" b="1" spc="45" dirty="0">
                          <a:latin typeface="Calibri"/>
                          <a:cs typeface="Calibri"/>
                        </a:rPr>
                        <a:t>SUD 18</a:t>
                      </a:r>
                      <a:br>
                        <a:rPr lang="fr-BE" sz="1600" b="1" spc="45" dirty="0">
                          <a:latin typeface="Calibri"/>
                          <a:cs typeface="Calibri"/>
                        </a:rPr>
                      </a:br>
                      <a:r>
                        <a:rPr lang="fr-BE" sz="1600" b="1" spc="45" dirty="0">
                          <a:latin typeface="Calibri"/>
                          <a:cs typeface="Calibri"/>
                        </a:rPr>
                        <a:t>SUD 19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5026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 spc="45" dirty="0">
                          <a:latin typeface="+mn-lt"/>
                          <a:cs typeface="Calibri"/>
                        </a:rPr>
                        <a:t>LSC1181 </a:t>
                      </a:r>
                      <a:br>
                        <a:rPr lang="fr-BE" sz="1600" b="1" spc="70" dirty="0">
                          <a:latin typeface="+mn-lt"/>
                          <a:cs typeface="Calibri"/>
                        </a:rPr>
                      </a:br>
                      <a:r>
                        <a:rPr lang="fr-BE" sz="1600" b="1" spc="70" dirty="0">
                          <a:latin typeface="+mn-lt"/>
                          <a:cs typeface="Calibri"/>
                        </a:rPr>
                        <a:t>A03 SCES</a:t>
                      </a:r>
                      <a:endParaRPr lang="fr-BE" sz="1600" dirty="0">
                        <a:latin typeface="+mn-lt"/>
                        <a:cs typeface="Calibri"/>
                      </a:endParaRPr>
                    </a:p>
                    <a:p>
                      <a:pPr marL="91440" marR="85026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lang="fr-BE" sz="1600" dirty="0">
                        <a:latin typeface="+mn-lt"/>
                        <a:cs typeface="Calibri"/>
                      </a:endParaRPr>
                    </a:p>
                  </a:txBody>
                  <a:tcPr marL="0" marR="0" marT="304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b="1" spc="45" dirty="0">
                          <a:latin typeface="+mn-lt"/>
                          <a:cs typeface="Calibri"/>
                        </a:rPr>
                        <a:t>LPHY1101</a:t>
                      </a:r>
                      <a:br>
                        <a:rPr lang="fr-BE" sz="1400" b="1" spc="45" dirty="0">
                          <a:latin typeface="+mn-lt"/>
                          <a:cs typeface="Calibri"/>
                        </a:rPr>
                      </a:br>
                      <a:r>
                        <a:rPr lang="fr-BE" sz="1400" b="1" spc="45" dirty="0">
                          <a:latin typeface="+mn-lt"/>
                          <a:cs typeface="Calibri"/>
                        </a:rPr>
                        <a:t>SUD 09</a:t>
                      </a:r>
                      <a:br>
                        <a:rPr lang="fr-BE" sz="1400" b="1" spc="45" dirty="0">
                          <a:latin typeface="+mn-lt"/>
                          <a:cs typeface="Calibri"/>
                        </a:rPr>
                      </a:br>
                      <a:r>
                        <a:rPr lang="fr-BE" sz="1400" b="1" spc="45" dirty="0">
                          <a:latin typeface="+mn-lt"/>
                          <a:cs typeface="Calibri"/>
                        </a:rPr>
                        <a:t>SUD 18</a:t>
                      </a:r>
                      <a:endParaRPr lang="fr-BE" sz="1400" dirty="0">
                        <a:latin typeface="+mn-lt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496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941069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13h-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13h30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485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14h-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16h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marR="9563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280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4963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spc="4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LSC1120</a:t>
                      </a:r>
                      <a:br>
                        <a:rPr lang="nl-BE" sz="1600" b="1" spc="4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</a:br>
                      <a:r>
                        <a:rPr lang="nl-BE" sz="1600" b="1" spc="4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SUD11</a:t>
                      </a:r>
                    </a:p>
                    <a:p>
                      <a:pPr marL="92075" marR="8496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960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16h15-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18h15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marR="85026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1600" b="1" spc="4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5026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spc="4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LSC1120</a:t>
                      </a:r>
                      <a:br>
                        <a:rPr lang="nl-BE" sz="1600" b="1" spc="4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</a:br>
                      <a:r>
                        <a:rPr lang="nl-BE" sz="1600" b="1" spc="4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MONT11</a:t>
                      </a:r>
                      <a:endParaRPr sz="1600" b="1" spc="4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Sigle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Intitulé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BIO1111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Biologie cellulaire et moléculaire </a:t>
                      </a:r>
                      <a:r>
                        <a:rPr lang="fr-BE" sz="1200" spc="-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–</a:t>
                      </a:r>
                      <a:r>
                        <a:rPr lang="fr-BE" sz="1200" spc="4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8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247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fr-BE" sz="1200" spc="40" dirty="0">
                          <a:latin typeface="+mn-lt"/>
                          <a:cs typeface="Calibri"/>
                        </a:rPr>
                        <a:t>LPHY1101</a:t>
                      </a:r>
                      <a:endParaRPr lang="fr-BE" sz="1200" dirty="0">
                        <a:latin typeface="+mn-lt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Physique 1</a:t>
                      </a:r>
                      <a:r>
                        <a:rPr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fr-BE" sz="1200" spc="-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–</a:t>
                      </a:r>
                      <a:r>
                        <a:rPr lang="fr-BE" sz="1200" spc="4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8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247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SC1181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Recherche documentaire et outils informatiques </a:t>
                      </a:r>
                      <a:r>
                        <a:rPr lang="fr-BE" sz="1200" spc="-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–</a:t>
                      </a:r>
                      <a:r>
                        <a:rPr lang="fr-BE" sz="1200" spc="4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8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247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lang="fr-BE" sz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nl-BE" sz="1200" spc="40" dirty="0">
                          <a:latin typeface="Calibri"/>
                          <a:cs typeface="Calibri"/>
                        </a:rPr>
                        <a:t>LCHM1111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Chimie générale </a:t>
                      </a:r>
                      <a:r>
                        <a:rPr lang="fr-BE" sz="1200" spc="-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–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9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247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lang="fr-BE" sz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nl-BE" sz="1200" dirty="0">
                          <a:latin typeface="Calibri"/>
                          <a:cs typeface="Calibri"/>
                        </a:rPr>
                        <a:t>LSC1120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Notions de philosophie, d’éthologie et d’éthique </a:t>
                      </a:r>
                      <a:r>
                        <a:rPr lang="fr-BE" sz="1200" spc="-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–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9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fr-BE" sz="1200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ère</a:t>
                      </a:r>
                      <a:r>
                        <a:rPr lang="fr-BE" sz="1200" spc="247" baseline="2430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5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4EA72D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lang="fr-BE" sz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342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8598964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8451"/>
              </p:ext>
            </p:extLst>
          </p:nvPr>
        </p:nvGraphicFramePr>
        <p:xfrm>
          <a:off x="350240" y="127380"/>
          <a:ext cx="11479527" cy="4012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3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3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3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91440" marR="4889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Ouverts</a:t>
                      </a:r>
                      <a:r>
                        <a:rPr sz="16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</a:t>
                      </a:r>
                      <a:r>
                        <a:rPr lang="nl-BE"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600" b="1" spc="5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70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BIOLOGIE</a:t>
                      </a:r>
                      <a:endParaRPr sz="1600" dirty="0">
                        <a:solidFill>
                          <a:srgbClr val="FFC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Mardi</a:t>
                      </a: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Mercredi</a:t>
                      </a:r>
                      <a:r>
                        <a:rPr sz="1600" b="1" spc="2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Jeudi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Vendredi</a:t>
                      </a:r>
                      <a:r>
                        <a:rPr sz="1600" b="1" spc="2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3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8h30-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10h30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429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55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nl-BE" sz="1600" b="1" dirty="0">
                          <a:latin typeface="Calibri"/>
                          <a:cs typeface="Calibri"/>
                        </a:rPr>
                        <a:t>LBIO1213</a:t>
                      </a:r>
                      <a:br>
                        <a:rPr lang="nl-BE" sz="1600" b="1" dirty="0">
                          <a:latin typeface="Calibri"/>
                          <a:cs typeface="Calibri"/>
                        </a:rPr>
                      </a:br>
                      <a:r>
                        <a:rPr lang="nl-BE" sz="1600" b="1" dirty="0">
                          <a:latin typeface="Calibri"/>
                          <a:cs typeface="Calibri"/>
                        </a:rPr>
                        <a:t>SUD01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1" dirty="0">
                          <a:latin typeface="+mn-lt"/>
                          <a:cs typeface="Calibri"/>
                        </a:rPr>
                        <a:t>     </a:t>
                      </a:r>
                      <a:r>
                        <a:rPr lang="nl-BE" sz="1400" b="1" dirty="0">
                          <a:latin typeface="+mn-lt"/>
                          <a:cs typeface="Calibri"/>
                        </a:rPr>
                        <a:t>LBIO1234</a:t>
                      </a:r>
                      <a:br>
                        <a:rPr lang="nl-BE" sz="1400" b="1" dirty="0">
                          <a:latin typeface="+mn-lt"/>
                          <a:cs typeface="Calibri"/>
                        </a:rPr>
                      </a:br>
                      <a:r>
                        <a:rPr lang="nl-BE" sz="1400" b="1" dirty="0">
                          <a:latin typeface="+mn-lt"/>
                          <a:cs typeface="Calibri"/>
                        </a:rPr>
                        <a:t>     AGOR12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067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71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10h45-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12h45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423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41069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13h-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13h30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14h-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16h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563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300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lang="nl-BE" sz="1400" b="1" dirty="0">
                          <a:latin typeface="+mn-lt"/>
                          <a:cs typeface="Calibri"/>
                        </a:rPr>
                        <a:t>LCHM1271</a:t>
                      </a:r>
                      <a:br>
                        <a:rPr lang="nl-BE" sz="1400" b="1" dirty="0">
                          <a:latin typeface="+mn-lt"/>
                          <a:cs typeface="Calibri"/>
                        </a:rPr>
                      </a:br>
                      <a:r>
                        <a:rPr lang="nl-BE" sz="1400" b="1" dirty="0">
                          <a:latin typeface="+mn-lt"/>
                          <a:cs typeface="Calibri"/>
                        </a:rPr>
                        <a:t>   A01 SCES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b="1" dirty="0">
                          <a:latin typeface="+mn-lt"/>
                          <a:cs typeface="Calibri"/>
                        </a:rPr>
                        <a:t>    </a:t>
                      </a:r>
                      <a:r>
                        <a:rPr lang="nl-BE" sz="1400" b="1" dirty="0">
                          <a:latin typeface="+mn-lt"/>
                          <a:cs typeface="Calibri"/>
                        </a:rPr>
                        <a:t>LBIO1240</a:t>
                      </a:r>
                      <a:br>
                        <a:rPr lang="nl-BE" sz="1400" b="1" dirty="0">
                          <a:latin typeface="+mn-lt"/>
                          <a:cs typeface="Calibri"/>
                        </a:rPr>
                      </a:br>
                      <a:r>
                        <a:rPr lang="nl-BE" sz="1400" b="1" dirty="0">
                          <a:latin typeface="+mn-lt"/>
                          <a:cs typeface="Calibri"/>
                        </a:rPr>
                        <a:t>    SUD11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16h15-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18h15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8709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556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669832"/>
              </p:ext>
            </p:extLst>
          </p:nvPr>
        </p:nvGraphicFramePr>
        <p:xfrm>
          <a:off x="350240" y="4188714"/>
          <a:ext cx="8418830" cy="1461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1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7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Sigle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Intitulé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CHM1271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spc="1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Eléments de biochimie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-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!</a:t>
                      </a:r>
                      <a:r>
                        <a:rPr lang="fr-BE" sz="1200" spc="5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2</a:t>
                      </a:r>
                      <a:r>
                        <a:rPr lang="fr-BE" sz="1200" spc="1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ème</a:t>
                      </a:r>
                      <a:r>
                        <a:rPr lang="fr-BE" sz="1200" spc="22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LBIO12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13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latin typeface="Calibri"/>
                          <a:cs typeface="Calibri"/>
                        </a:rPr>
                        <a:t>Morphologie et physiologie des mycètes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-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!</a:t>
                      </a:r>
                      <a:r>
                        <a:rPr lang="fr-BE" sz="1200" spc="5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2</a:t>
                      </a:r>
                      <a:r>
                        <a:rPr lang="fr-BE" sz="1200" spc="1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ème</a:t>
                      </a:r>
                      <a:r>
                        <a:rPr lang="fr-BE" sz="1200" spc="22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fr-BE" sz="1200" spc="-10" dirty="0">
                          <a:latin typeface="+mn-lt"/>
                          <a:cs typeface="Calibri"/>
                        </a:rPr>
                        <a:t>LBIO1234</a:t>
                      </a:r>
                      <a:endParaRPr lang="fr-BE" sz="1200" dirty="0">
                        <a:latin typeface="+mn-lt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latin typeface="Calibri"/>
                          <a:cs typeface="Calibri"/>
                        </a:rPr>
                        <a:t>Histologie animale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-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!</a:t>
                      </a:r>
                      <a:r>
                        <a:rPr lang="fr-BE" sz="1200" spc="5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2</a:t>
                      </a:r>
                      <a:r>
                        <a:rPr lang="fr-BE" sz="1200" spc="1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ème</a:t>
                      </a:r>
                      <a:r>
                        <a:rPr lang="fr-BE" sz="1200" spc="22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spc="-10" dirty="0">
                          <a:latin typeface="+mn-lt"/>
                          <a:cs typeface="Calibri"/>
                        </a:rPr>
                        <a:t>LBIO1240</a:t>
                      </a:r>
                      <a:endParaRPr lang="fr-BE" sz="1200" dirty="0">
                        <a:latin typeface="+mn-lt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latin typeface="+mn-lt"/>
                          <a:cs typeface="Calibri"/>
                        </a:rPr>
                        <a:t>Physiologie végétale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-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!</a:t>
                      </a:r>
                      <a:r>
                        <a:rPr lang="fr-BE" sz="1200" spc="5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2</a:t>
                      </a:r>
                      <a:r>
                        <a:rPr lang="fr-BE" sz="1200" spc="1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ème</a:t>
                      </a:r>
                      <a:r>
                        <a:rPr lang="fr-BE" sz="1200" spc="22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lang="fr-BE" sz="1200" dirty="0">
                        <a:latin typeface="+mn-lt"/>
                        <a:cs typeface="Calibri"/>
                      </a:endParaRPr>
                    </a:p>
                  </a:txBody>
                  <a:tcPr marL="0" marR="0" marT="342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36006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7200"/>
              </p:ext>
            </p:extLst>
          </p:nvPr>
        </p:nvGraphicFramePr>
        <p:xfrm>
          <a:off x="350240" y="127380"/>
          <a:ext cx="11479527" cy="3741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3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3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3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91440" marR="4889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Ouverts</a:t>
                      </a:r>
                      <a:r>
                        <a:rPr sz="16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</a:t>
                      </a:r>
                      <a:r>
                        <a:rPr lang="nl-BE"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spc="75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CHIMIE</a:t>
                      </a:r>
                      <a:endParaRPr sz="1600" dirty="0">
                        <a:solidFill>
                          <a:srgbClr val="FFC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Mardi</a:t>
                      </a: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Mercredi</a:t>
                      </a:r>
                      <a:r>
                        <a:rPr sz="1600" b="1" spc="2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Jeudi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Vendredi</a:t>
                      </a:r>
                      <a:r>
                        <a:rPr sz="1600" b="1" spc="2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8h30-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10h30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420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10h45-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12h45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8709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4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41069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13h-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13h30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14h-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16h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300" dirty="0">
                          <a:latin typeface="Times New Roman"/>
                          <a:cs typeface="Times New Roman"/>
                        </a:rPr>
                        <a:t>       </a:t>
                      </a:r>
                      <a:r>
                        <a:rPr lang="nl-BE" sz="1400" b="1" dirty="0">
                          <a:latin typeface="+mn-lt"/>
                          <a:cs typeface="Calibri"/>
                        </a:rPr>
                        <a:t>LCHM1271</a:t>
                      </a:r>
                      <a:br>
                        <a:rPr lang="nl-BE" sz="1400" b="1" dirty="0">
                          <a:latin typeface="+mn-lt"/>
                          <a:cs typeface="Calibri"/>
                        </a:rPr>
                      </a:br>
                      <a:r>
                        <a:rPr lang="nl-BE" sz="1400" b="1" dirty="0">
                          <a:latin typeface="+mn-lt"/>
                          <a:cs typeface="Calibri"/>
                        </a:rPr>
                        <a:t>        A01 SCES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420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864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61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16h15-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18h15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nl-BE" sz="1400" dirty="0">
                          <a:latin typeface="Times New Roman"/>
                          <a:cs typeface="Times New Roman"/>
                        </a:rPr>
                        <a:t>       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23982"/>
              </p:ext>
            </p:extLst>
          </p:nvPr>
        </p:nvGraphicFramePr>
        <p:xfrm>
          <a:off x="366623" y="4118355"/>
          <a:ext cx="8087360" cy="770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62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4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4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Sigle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Intitulé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6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CHM1271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spc="1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Eléments de biochimie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-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!</a:t>
                      </a:r>
                      <a:r>
                        <a:rPr lang="fr-BE" sz="1200" spc="5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2</a:t>
                      </a:r>
                      <a:r>
                        <a:rPr lang="fr-BE" sz="1200" spc="1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ème</a:t>
                      </a:r>
                      <a:r>
                        <a:rPr lang="fr-BE" sz="1200" spc="22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194515"/>
              </p:ext>
            </p:extLst>
          </p:nvPr>
        </p:nvGraphicFramePr>
        <p:xfrm>
          <a:off x="350240" y="65277"/>
          <a:ext cx="11479527" cy="34988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3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37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28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91440" marR="4889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Ouverts</a:t>
                      </a:r>
                      <a:r>
                        <a:rPr sz="16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</a:t>
                      </a:r>
                      <a:r>
                        <a:rPr lang="nl-BE"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80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GEOGRAPHIE</a:t>
                      </a:r>
                      <a:endParaRPr sz="1600" dirty="0">
                        <a:solidFill>
                          <a:srgbClr val="FFC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Mardi</a:t>
                      </a: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Mercredi</a:t>
                      </a:r>
                      <a:r>
                        <a:rPr sz="1600" b="1" spc="2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Jeudi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Vendredi</a:t>
                      </a:r>
                      <a:r>
                        <a:rPr sz="1600" b="1" spc="2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8h30-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10h30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429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400" b="1" spc="4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lang="nl-BE" sz="1400" b="1" spc="45" dirty="0">
                          <a:latin typeface="Calibri"/>
                          <a:cs typeface="Calibri"/>
                        </a:rPr>
                        <a:t>GEO1342</a:t>
                      </a:r>
                      <a:r>
                        <a:rPr sz="1400" b="1" spc="45" dirty="0">
                          <a:latin typeface="Calibri"/>
                          <a:cs typeface="Calibri"/>
                        </a:rPr>
                        <a:t> </a:t>
                      </a:r>
                      <a:br>
                        <a:rPr lang="nl-BE" sz="1400" b="1" spc="70" dirty="0">
                          <a:latin typeface="Calibri"/>
                          <a:cs typeface="Calibri"/>
                        </a:rPr>
                      </a:br>
                      <a:r>
                        <a:rPr lang="nl-BE" sz="1400" b="1" spc="70" dirty="0">
                          <a:latin typeface="Calibri"/>
                          <a:cs typeface="Calibri"/>
                        </a:rPr>
                        <a:t>BARB11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826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10h45-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12h45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8867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8709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724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60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13h-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13h30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14h-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16h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300" dirty="0">
                          <a:latin typeface="Times New Roman"/>
                          <a:cs typeface="Times New Roman"/>
                        </a:rPr>
                        <a:t>  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8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16h15-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18h15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884483"/>
              </p:ext>
            </p:extLst>
          </p:nvPr>
        </p:nvGraphicFramePr>
        <p:xfrm>
          <a:off x="350240" y="3833748"/>
          <a:ext cx="8128000" cy="638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5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92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Sigle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Intitulé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LGEO1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342</a:t>
                      </a: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Systèmes d'information géographique (SIG)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-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!</a:t>
                      </a:r>
                      <a:r>
                        <a:rPr lang="fr-BE" sz="1200" spc="4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5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2</a:t>
                      </a:r>
                      <a:r>
                        <a:rPr lang="fr-BE" sz="1200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ème</a:t>
                      </a:r>
                      <a:r>
                        <a:rPr lang="fr-BE" sz="1200" spc="217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987460"/>
              </p:ext>
            </p:extLst>
          </p:nvPr>
        </p:nvGraphicFramePr>
        <p:xfrm>
          <a:off x="350240" y="65277"/>
          <a:ext cx="11479527" cy="3699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3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3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3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marL="91440" marR="31559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Ouverts</a:t>
                      </a:r>
                      <a:r>
                        <a:rPr sz="16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</a:t>
                      </a:r>
                      <a:r>
                        <a:rPr lang="nl-BE"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MATHEMATIQUE</a:t>
                      </a:r>
                      <a:endParaRPr sz="1600" dirty="0">
                        <a:solidFill>
                          <a:srgbClr val="FFC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Mardi</a:t>
                      </a: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Mercredi</a:t>
                      </a:r>
                      <a:r>
                        <a:rPr sz="1600" b="1" spc="2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Jeudi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Vendredi</a:t>
                      </a:r>
                      <a:r>
                        <a:rPr sz="1600" b="1" spc="2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8h30-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10h30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12494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10h45-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12h45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b="1" spc="-10" dirty="0">
                          <a:latin typeface="+mn-lt"/>
                          <a:cs typeface="Calibri"/>
                        </a:rPr>
                        <a:t>  LMAT1261</a:t>
                      </a:r>
                      <a:br>
                        <a:rPr lang="fr-BE" sz="1400" b="1" spc="-10" dirty="0">
                          <a:latin typeface="+mn-lt"/>
                          <a:cs typeface="Calibri"/>
                        </a:rPr>
                      </a:br>
                      <a:r>
                        <a:rPr lang="fr-BE" sz="1400" b="1" spc="-10" dirty="0">
                          <a:latin typeface="+mn-lt"/>
                          <a:cs typeface="Calibri"/>
                        </a:rPr>
                        <a:t>  </a:t>
                      </a:r>
                      <a:r>
                        <a:rPr lang="fr-BE" sz="1400" b="1" spc="105" dirty="0">
                          <a:latin typeface="+mn-lt"/>
                          <a:cs typeface="Calibri"/>
                        </a:rPr>
                        <a:t>CYCL09b</a:t>
                      </a:r>
                      <a:endParaRPr lang="fr-BE" sz="1400" dirty="0">
                        <a:latin typeface="+mn-lt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b="1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LMAT1151</a:t>
                      </a:r>
                      <a:br>
                        <a:rPr lang="nl-BE" sz="1400" b="1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</a:br>
                      <a:r>
                        <a:rPr lang="nl-BE" sz="1400" b="1" spc="-1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CYCL09a</a:t>
                      </a:r>
                      <a:endParaRPr sz="1400" b="1" spc="-1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581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689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0269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13h-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13h30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14h-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16h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21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2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16h15-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18h15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1249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099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585892"/>
              </p:ext>
            </p:extLst>
          </p:nvPr>
        </p:nvGraphicFramePr>
        <p:xfrm>
          <a:off x="362267" y="4093717"/>
          <a:ext cx="8127365" cy="913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5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1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Sigle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8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Intitulé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LMAT1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261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b="0" dirty="0"/>
                        <a:t>Mécanique lagrangienne et hamiltonienne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-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!</a:t>
                      </a:r>
                      <a:r>
                        <a:rPr lang="fr-BE" sz="1200" spc="4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2</a:t>
                      </a:r>
                      <a:r>
                        <a:rPr lang="fr-BE" sz="1200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ème</a:t>
                      </a:r>
                      <a:r>
                        <a:rPr lang="fr-BE" sz="1200" spc="22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nl-BE" sz="1200" dirty="0">
                          <a:latin typeface="Calibri"/>
                          <a:cs typeface="Calibri"/>
                        </a:rPr>
                        <a:t>LMAT1151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latin typeface="Calibri"/>
                          <a:cs typeface="Calibri"/>
                        </a:rPr>
                        <a:t>Calcul numérique : méthodes et outils logiciels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-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!</a:t>
                      </a:r>
                      <a:r>
                        <a:rPr lang="fr-BE" sz="1200" spc="4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2</a:t>
                      </a:r>
                      <a:r>
                        <a:rPr lang="fr-BE" sz="1200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ème</a:t>
                      </a:r>
                      <a:r>
                        <a:rPr lang="fr-BE" sz="1200" spc="22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2598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788210"/>
              </p:ext>
            </p:extLst>
          </p:nvPr>
        </p:nvGraphicFramePr>
        <p:xfrm>
          <a:off x="377964" y="8762"/>
          <a:ext cx="11479527" cy="38271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3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3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3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91440" marR="4889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Ouverts</a:t>
                      </a:r>
                      <a:r>
                        <a:rPr sz="16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</a:t>
                      </a:r>
                      <a:r>
                        <a:rPr lang="nl-BE"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85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PHYSIQUE</a:t>
                      </a:r>
                      <a:endParaRPr sz="1600" dirty="0">
                        <a:solidFill>
                          <a:srgbClr val="FFC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Mardi</a:t>
                      </a: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Mercredi</a:t>
                      </a:r>
                      <a:r>
                        <a:rPr sz="1600" b="1" spc="2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Jeudi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Vendredi</a:t>
                      </a:r>
                      <a:r>
                        <a:rPr sz="1600" b="1" spc="2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8h30-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10h30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975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909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91249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689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10h45-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12h45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3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lang="fr-BE" sz="1400" b="1" spc="60" dirty="0">
                          <a:latin typeface="+mn-lt"/>
                          <a:cs typeface="Calibri"/>
                        </a:rPr>
                        <a:t>LMAT1261    </a:t>
                      </a:r>
                      <a:br>
                        <a:rPr lang="fr-BE" sz="1400" b="1" spc="60" dirty="0">
                          <a:latin typeface="+mn-lt"/>
                          <a:cs typeface="Calibri"/>
                        </a:rPr>
                      </a:br>
                      <a:r>
                        <a:rPr lang="fr-BE" sz="1400" b="1" spc="60" dirty="0">
                          <a:latin typeface="+mn-lt"/>
                          <a:cs typeface="Calibri"/>
                        </a:rPr>
                        <a:t>  </a:t>
                      </a:r>
                      <a:r>
                        <a:rPr lang="fr-BE" sz="1400" b="1" spc="100" dirty="0">
                          <a:latin typeface="+mn-lt"/>
                          <a:cs typeface="Calibri"/>
                        </a:rPr>
                        <a:t>CYCL09b</a:t>
                      </a:r>
                      <a:endParaRPr lang="fr-BE" sz="1400" b="1" dirty="0">
                        <a:latin typeface="+mn-lt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975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nl-BE" sz="1600" b="1" spc="6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LPHYS1201</a:t>
                      </a:r>
                      <a:br>
                        <a:rPr lang="nl-BE" sz="1600" b="1" spc="6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nl-BE" sz="1600" b="1" spc="6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CYCL03</a:t>
                      </a:r>
                      <a:endParaRPr sz="1600" b="1" spc="6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 spc="60" dirty="0">
                          <a:latin typeface="+mn-lt"/>
                          <a:cs typeface="Calibri"/>
                        </a:rPr>
                        <a:t>LPHYS1221 </a:t>
                      </a:r>
                      <a:br>
                        <a:rPr lang="fr-BE" sz="1600" b="1" spc="60" dirty="0">
                          <a:latin typeface="+mn-lt"/>
                          <a:cs typeface="Calibri"/>
                        </a:rPr>
                      </a:br>
                      <a:r>
                        <a:rPr lang="fr-BE" sz="1600" b="1" spc="100" dirty="0">
                          <a:latin typeface="+mn-lt"/>
                          <a:cs typeface="Calibri"/>
                        </a:rPr>
                        <a:t>SUD09</a:t>
                      </a:r>
                      <a:endParaRPr lang="fr-BE" sz="1600" b="1" dirty="0">
                        <a:latin typeface="+mn-lt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13h-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13h30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14h-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16h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975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b="1" spc="60" dirty="0">
                          <a:latin typeface="Calibri"/>
                          <a:cs typeface="Calibri"/>
                        </a:rPr>
                        <a:t>LPHYS12</a:t>
                      </a:r>
                      <a:r>
                        <a:rPr lang="nl-BE" sz="1600" b="1" spc="60" dirty="0">
                          <a:latin typeface="Calibri"/>
                          <a:cs typeface="Calibri"/>
                        </a:rPr>
                        <a:t>21</a:t>
                      </a:r>
                      <a:r>
                        <a:rPr sz="1600" b="1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100" dirty="0">
                          <a:latin typeface="Calibri"/>
                          <a:cs typeface="Calibri"/>
                        </a:rPr>
                        <a:t>SUD09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b="1" spc="6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LPHYS1202</a:t>
                      </a:r>
                      <a:br>
                        <a:rPr lang="nl-BE" sz="1600" b="1" spc="6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</a:br>
                      <a:r>
                        <a:rPr lang="nl-BE" sz="1600" b="1" spc="6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CYCL02</a:t>
                      </a:r>
                      <a:endParaRPr sz="1600" b="1" spc="6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16h15-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18h15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565766"/>
              </p:ext>
            </p:extLst>
          </p:nvPr>
        </p:nvGraphicFramePr>
        <p:xfrm>
          <a:off x="377964" y="3792854"/>
          <a:ext cx="8100060" cy="16421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9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0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434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Sigle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8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Intitulé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fr-BE" sz="1200" spc="-10" dirty="0">
                          <a:latin typeface="+mn-lt"/>
                          <a:cs typeface="Calibri"/>
                        </a:rPr>
                        <a:t>LMAT1261</a:t>
                      </a:r>
                      <a:endParaRPr lang="fr-BE" sz="1200" dirty="0">
                        <a:latin typeface="+mn-lt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b="0" dirty="0"/>
                        <a:t>Mécanique lagrangienne et hamiltonienne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-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!</a:t>
                      </a:r>
                      <a:r>
                        <a:rPr lang="fr-BE" sz="1200" spc="4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2</a:t>
                      </a:r>
                      <a:r>
                        <a:rPr lang="fr-BE" sz="1200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ème</a:t>
                      </a:r>
                      <a:r>
                        <a:rPr lang="fr-BE" sz="1200" spc="22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lang="fr-BE" sz="1200" dirty="0">
                        <a:latin typeface="+mn-lt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81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fr-BE" sz="1200" spc="45" dirty="0">
                          <a:latin typeface="+mn-lt"/>
                          <a:cs typeface="Calibri"/>
                        </a:rPr>
                        <a:t>LPHYS1221</a:t>
                      </a:r>
                      <a:endParaRPr lang="fr-BE" sz="1200" dirty="0">
                        <a:latin typeface="+mn-lt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Electromagnétisme 1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-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!</a:t>
                      </a:r>
                      <a:r>
                        <a:rPr lang="fr-BE" sz="1200" spc="4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2</a:t>
                      </a:r>
                      <a:r>
                        <a:rPr lang="fr-BE" sz="1200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ème</a:t>
                      </a:r>
                      <a:r>
                        <a:rPr lang="fr-BE" sz="1200" spc="22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81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fr-BE" sz="1200" dirty="0">
                          <a:latin typeface="+mn-lt"/>
                          <a:cs typeface="Calibri"/>
                        </a:rPr>
                        <a:t>LPHYS1201</a:t>
                      </a: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latin typeface="Calibri"/>
                          <a:cs typeface="Calibri"/>
                        </a:rPr>
                        <a:t>Informatique et méthodes numériques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-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!</a:t>
                      </a:r>
                      <a:r>
                        <a:rPr lang="fr-BE" sz="1200" spc="4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2</a:t>
                      </a:r>
                      <a:r>
                        <a:rPr lang="fr-BE" sz="1200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ème</a:t>
                      </a:r>
                      <a:r>
                        <a:rPr lang="fr-BE" sz="1200" spc="22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7833264"/>
                  </a:ext>
                </a:extLst>
              </a:tr>
              <a:tr h="29781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fr-BE" sz="1200" dirty="0">
                          <a:latin typeface="+mn-lt"/>
                          <a:cs typeface="Calibri"/>
                        </a:rPr>
                        <a:t>LPHYS1202</a:t>
                      </a: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latin typeface="Calibri"/>
                          <a:cs typeface="Calibri"/>
                        </a:rPr>
                        <a:t>Méthodes mathématiques pour la physique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-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!</a:t>
                      </a:r>
                      <a:r>
                        <a:rPr lang="fr-BE" sz="1200" spc="4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5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2</a:t>
                      </a:r>
                      <a:r>
                        <a:rPr lang="fr-BE" sz="1200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ème</a:t>
                      </a:r>
                      <a:r>
                        <a:rPr lang="fr-BE" sz="1200" spc="225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7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6285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540491"/>
              </p:ext>
            </p:extLst>
          </p:nvPr>
        </p:nvGraphicFramePr>
        <p:xfrm>
          <a:off x="350240" y="65277"/>
          <a:ext cx="11479528" cy="5125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9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3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3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56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132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22960">
                <a:tc gridSpan="2">
                  <a:txBody>
                    <a:bodyPr/>
                    <a:lstStyle/>
                    <a:p>
                      <a:pPr marL="91440" marR="48895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Ouverts</a:t>
                      </a:r>
                      <a:r>
                        <a:rPr sz="16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</a:t>
                      </a:r>
                      <a:r>
                        <a:rPr lang="nl-BE"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60" dirty="0">
                          <a:solidFill>
                            <a:srgbClr val="FFC000"/>
                          </a:solidFill>
                          <a:latin typeface="Calibri"/>
                          <a:cs typeface="Calibri"/>
                        </a:rPr>
                        <a:t>VETERINAIRE</a:t>
                      </a:r>
                      <a:endParaRPr sz="1600" dirty="0">
                        <a:solidFill>
                          <a:srgbClr val="FFC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Lundi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Mardi</a:t>
                      </a: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Mercredi</a:t>
                      </a:r>
                      <a:r>
                        <a:rPr sz="1600" b="1" spc="2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21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Jeudi</a:t>
                      </a:r>
                      <a:r>
                        <a:rPr sz="16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22/10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1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Vendredi</a:t>
                      </a:r>
                      <a:r>
                        <a:rPr sz="1600" b="1" spc="2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23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nl-BE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8h30-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10h30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marR="850265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 spc="-10" dirty="0">
                          <a:latin typeface="+mn-lt"/>
                          <a:cs typeface="Calibri"/>
                        </a:rPr>
                        <a:t>LVETE1245 </a:t>
                      </a:r>
                      <a:br>
                        <a:rPr lang="fr-BE" sz="1600" b="1" spc="-10" dirty="0">
                          <a:latin typeface="+mn-lt"/>
                          <a:cs typeface="Calibri"/>
                        </a:rPr>
                      </a:br>
                      <a:r>
                        <a:rPr lang="fr-BE" sz="1600" b="1" spc="-10" dirty="0">
                          <a:latin typeface="+mn-lt"/>
                          <a:cs typeface="Calibri"/>
                        </a:rPr>
                        <a:t>MERC14</a:t>
                      </a:r>
                      <a:endParaRPr lang="fr-BE" sz="1600" b="1" dirty="0">
                        <a:latin typeface="+mn-lt"/>
                        <a:cs typeface="Calibri"/>
                      </a:endParaRPr>
                    </a:p>
                    <a:p>
                      <a:pPr marL="91440" marR="85026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4963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8280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 b="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marR="88455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85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10h45-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12h45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marR="85026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LVETE12</a:t>
                      </a:r>
                      <a:r>
                        <a:rPr lang="nl-BE" sz="1600" b="1" spc="-10" dirty="0">
                          <a:latin typeface="Calibri"/>
                          <a:cs typeface="Calibri"/>
                        </a:rPr>
                        <a:t>62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 </a:t>
                      </a:r>
                      <a:br>
                        <a:rPr lang="nl-BE" sz="1600" b="1" spc="-10" dirty="0">
                          <a:latin typeface="Calibri"/>
                          <a:cs typeface="Calibri"/>
                        </a:rPr>
                      </a:br>
                      <a:r>
                        <a:rPr lang="nl-BE" sz="1600" b="1" spc="-10" dirty="0">
                          <a:latin typeface="Calibri"/>
                          <a:cs typeface="Calibri"/>
                        </a:rPr>
                        <a:t>CYCL01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280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8280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 b="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marR="941069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13h-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13h30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b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485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14h-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16h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marR="85026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280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lang="nl-BE" sz="1600" b="1" dirty="0">
                          <a:latin typeface="Calibri"/>
                          <a:cs typeface="Calibri"/>
                        </a:rPr>
                        <a:t>LCHM1271</a:t>
                      </a:r>
                      <a:br>
                        <a:rPr lang="nl-BE" sz="1600" b="1" dirty="0">
                          <a:latin typeface="Calibri"/>
                          <a:cs typeface="Calibri"/>
                        </a:rPr>
                      </a:br>
                      <a:r>
                        <a:rPr lang="nl-BE" sz="1600" b="1" dirty="0">
                          <a:latin typeface="Calibri"/>
                          <a:cs typeface="Calibri"/>
                        </a:rPr>
                        <a:t>A01 SCES</a:t>
                      </a:r>
                      <a:endParaRPr sz="1600" b="1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8280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fr-BE" sz="1600" b="1" spc="40" dirty="0">
                          <a:latin typeface="+mn-lt"/>
                          <a:cs typeface="Calibri"/>
                        </a:rPr>
                        <a:t>LVETE1250 </a:t>
                      </a:r>
                      <a:br>
                        <a:rPr lang="fr-BE" sz="1600" b="1" spc="-10" dirty="0">
                          <a:latin typeface="+mn-lt"/>
                          <a:cs typeface="Calibri"/>
                        </a:rPr>
                      </a:br>
                      <a:r>
                        <a:rPr lang="fr-BE" sz="1600" b="1" spc="-10" dirty="0">
                          <a:latin typeface="+mn-lt"/>
                          <a:cs typeface="Calibri"/>
                        </a:rPr>
                        <a:t>SUD03</a:t>
                      </a:r>
                      <a:endParaRPr lang="fr-BE" sz="1600" b="1" dirty="0">
                        <a:latin typeface="+mn-lt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600" b="0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250"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16h15-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18h15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1440" marR="85026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fr-BE" sz="1600" b="1" spc="-10" dirty="0">
                          <a:latin typeface="+mn-lt"/>
                          <a:cs typeface="Calibri"/>
                        </a:rPr>
                        <a:t>LVETE1245 </a:t>
                      </a:r>
                      <a:br>
                        <a:rPr lang="fr-BE" sz="1600" b="1" spc="-10" dirty="0">
                          <a:latin typeface="+mn-lt"/>
                          <a:cs typeface="Calibri"/>
                        </a:rPr>
                      </a:br>
                      <a:r>
                        <a:rPr lang="fr-BE" sz="1600" b="1" spc="-10" dirty="0">
                          <a:latin typeface="+mn-lt"/>
                          <a:cs typeface="Calibri"/>
                        </a:rPr>
                        <a:t>SUD03</a:t>
                      </a:r>
                      <a:endParaRPr lang="fr-BE" sz="1600" b="1" dirty="0">
                        <a:latin typeface="+mn-lt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2804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LVETE1262 </a:t>
                      </a:r>
                      <a:br>
                        <a:rPr lang="fr-BE" sz="1600" b="1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lang="fr-BE" sz="1600" b="1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CYCL01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400" b="0" spc="40" dirty="0">
                          <a:latin typeface="+mn-lt"/>
                          <a:cs typeface="Calibri"/>
                        </a:rPr>
                        <a:t>   </a:t>
                      </a:r>
                      <a:endParaRPr sz="1300" b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8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800" b="1" spc="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Sigle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27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8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Intitulé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5270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3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LVETE12</a:t>
                      </a:r>
                      <a:r>
                        <a:rPr lang="nl-BE" sz="1200" spc="-10" dirty="0">
                          <a:latin typeface="Calibri"/>
                          <a:cs typeface="Calibri"/>
                        </a:rPr>
                        <a:t>62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Biostatistiques et analyse critique de l'information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-</a:t>
                      </a:r>
                      <a:r>
                        <a:rPr lang="fr-BE" sz="1200" spc="1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!</a:t>
                      </a:r>
                      <a:r>
                        <a:rPr lang="fr-BE" sz="1200" spc="8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8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9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2</a:t>
                      </a:r>
                      <a:r>
                        <a:rPr lang="fr-BE" sz="1200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ème</a:t>
                      </a:r>
                      <a:r>
                        <a:rPr lang="fr-BE" sz="1200" spc="270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1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9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sz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586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fr-BE" sz="1200" spc="-10" dirty="0">
                          <a:latin typeface="+mn-lt"/>
                          <a:cs typeface="Calibri"/>
                        </a:rPr>
                        <a:t>LVETE1245</a:t>
                      </a:r>
                      <a:endParaRPr lang="fr-BE" sz="1200" dirty="0">
                        <a:latin typeface="+mn-lt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Anatomie des animaux domestiques: splanchnologie, esthésiologie et glandes endocrines </a:t>
                      </a:r>
                      <a:b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</a:br>
                      <a:r>
                        <a:rPr sz="12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200" spc="1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!</a:t>
                      </a:r>
                      <a:r>
                        <a:rPr sz="1200" spc="8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6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Cours</a:t>
                      </a:r>
                      <a:r>
                        <a:rPr sz="1200" spc="8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9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200" baseline="2430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ème</a:t>
                      </a:r>
                      <a:r>
                        <a:rPr sz="1200" spc="270" baseline="2430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année</a:t>
                      </a:r>
                      <a:r>
                        <a:rPr sz="1200" spc="10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9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 err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bachelier</a:t>
                      </a:r>
                      <a:endParaRPr lang="nl-BE" sz="1200" spc="-10" dirty="0">
                        <a:solidFill>
                          <a:srgbClr val="FF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lang="fr-BE" sz="1200" dirty="0">
                          <a:latin typeface="+mn-lt"/>
                          <a:cs typeface="Calibri"/>
                        </a:rPr>
                        <a:t>LVETE1250</a:t>
                      </a: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Embryologie des animaux domestiques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-</a:t>
                      </a:r>
                      <a:r>
                        <a:rPr lang="fr-BE" sz="1200" spc="1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!</a:t>
                      </a:r>
                      <a:r>
                        <a:rPr lang="fr-BE" sz="1200" spc="8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6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Cours</a:t>
                      </a:r>
                      <a:r>
                        <a:rPr lang="fr-BE" sz="1200" spc="8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9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2</a:t>
                      </a:r>
                      <a:r>
                        <a:rPr lang="fr-BE" sz="1200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ème</a:t>
                      </a:r>
                      <a:r>
                        <a:rPr lang="fr-BE" sz="1200" spc="270" baseline="243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année</a:t>
                      </a:r>
                      <a:r>
                        <a:rPr lang="fr-BE" sz="1200" spc="105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de</a:t>
                      </a:r>
                      <a:r>
                        <a:rPr lang="fr-BE" sz="1200" spc="9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fr-BE" sz="1200" spc="-10" dirty="0">
                          <a:solidFill>
                            <a:srgbClr val="FF0000"/>
                          </a:solidFill>
                          <a:latin typeface="+mn-lt"/>
                          <a:cs typeface="Calibri"/>
                        </a:rPr>
                        <a:t>bachelier</a:t>
                      </a:r>
                      <a:endParaRPr lang="fr-BE" sz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342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98839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</TotalTime>
  <Words>1104</Words>
  <Application>Microsoft Macintosh PowerPoint</Application>
  <PresentationFormat>Grand écran</PresentationFormat>
  <Paragraphs>284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Calibri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Maryse Hermant</dc:creator>
  <cp:lastModifiedBy>Julie Genbrugge</cp:lastModifiedBy>
  <cp:revision>7</cp:revision>
  <cp:lastPrinted>2025-10-06T14:22:20Z</cp:lastPrinted>
  <dcterms:created xsi:type="dcterms:W3CDTF">2025-03-03T08:41:47Z</dcterms:created>
  <dcterms:modified xsi:type="dcterms:W3CDTF">2026-09-21T13:46:25Z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2025-02-20T00:00:00Z</vt:filetime>
  </property>
  <property fmtid="{D5CDD505-2E9C-101B-9397-08002B2CF9AE}" pid="3" name="Creator">
    <vt:lpwstr>Microsoft® PowerPoint® pour Microsoft 365</vt:lpwstr>
  </property>
  <property fmtid="{D5CDD505-2E9C-101B-9397-08002B2CF9AE}" pid="4" name="LastSaved">
    <vt:filetime>2025-03-03T00:00:00Z</vt:filetime>
  </property>
  <property fmtid="{D5CDD505-2E9C-101B-9397-08002B2CF9AE}" pid="5" name="Producer">
    <vt:lpwstr>Microsoft® PowerPoint® pour Microsoft 365</vt:lpwstr>
  </property>
</Properties>
</file>