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38"/>
  </p:notesMasterIdLst>
  <p:sldIdLst>
    <p:sldId id="256" r:id="rId5"/>
    <p:sldId id="337" r:id="rId6"/>
    <p:sldId id="364" r:id="rId7"/>
    <p:sldId id="361" r:id="rId8"/>
    <p:sldId id="338" r:id="rId9"/>
    <p:sldId id="261" r:id="rId10"/>
    <p:sldId id="375" r:id="rId11"/>
    <p:sldId id="339" r:id="rId12"/>
    <p:sldId id="374" r:id="rId13"/>
    <p:sldId id="347" r:id="rId14"/>
    <p:sldId id="360" r:id="rId15"/>
    <p:sldId id="367" r:id="rId16"/>
    <p:sldId id="303" r:id="rId17"/>
    <p:sldId id="363" r:id="rId18"/>
    <p:sldId id="369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304" r:id="rId27"/>
    <p:sldId id="257" r:id="rId28"/>
    <p:sldId id="370" r:id="rId29"/>
    <p:sldId id="371" r:id="rId30"/>
    <p:sldId id="271" r:id="rId31"/>
    <p:sldId id="349" r:id="rId32"/>
    <p:sldId id="376" r:id="rId33"/>
    <p:sldId id="355" r:id="rId34"/>
    <p:sldId id="306" r:id="rId35"/>
    <p:sldId id="377" r:id="rId36"/>
    <p:sldId id="27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635258-553C-74E2-566A-1C106BD02AB1}" name="Valérie Swaen" initials="VS" userId="S::valerie.swaen@uclouvain.be::33e05845-05eb-4b60-9e5f-293300041693" providerId="AD"/>
  <p188:author id="{7225FBF6-A336-5C02-89BE-3468D7AC2065}" name="Barbara Dupont" initials="BD" userId="S::b.dupont@uclouvain.be::05f50458-ec39-42d9-8cb3-126f095ec0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49738"/>
    <a:srgbClr val="E6ECF0"/>
    <a:srgbClr val="E0D9A4"/>
    <a:srgbClr val="8398BD"/>
    <a:srgbClr val="FFFFFF"/>
    <a:srgbClr val="000000"/>
    <a:srgbClr val="E4DEB2"/>
    <a:srgbClr val="F1EED7"/>
    <a:srgbClr val="01A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0" autoAdjust="0"/>
    <p:restoredTop sz="95976" autoAdjust="0"/>
  </p:normalViewPr>
  <p:slideViewPr>
    <p:cSldViewPr snapToObjects="1">
      <p:cViewPr varScale="1">
        <p:scale>
          <a:sx n="111" d="100"/>
          <a:sy n="111" d="100"/>
        </p:scale>
        <p:origin x="792" y="2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érie Swaen" userId="33e05845-05eb-4b60-9e5f-293300041693" providerId="ADAL" clId="{138B84F3-2D09-4159-979C-687377C4AA05}"/>
    <pc:docChg chg="undo redo custSel modSld">
      <pc:chgData name="Valérie Swaen" userId="33e05845-05eb-4b60-9e5f-293300041693" providerId="ADAL" clId="{138B84F3-2D09-4159-979C-687377C4AA05}" dt="2026-09-22T06:24:21.397" v="492" actId="1076"/>
      <pc:docMkLst>
        <pc:docMk/>
      </pc:docMkLst>
      <pc:sldChg chg="modSp mod">
        <pc:chgData name="Valérie Swaen" userId="33e05845-05eb-4b60-9e5f-293300041693" providerId="ADAL" clId="{138B84F3-2D09-4159-979C-687377C4AA05}" dt="2026-09-15T13:22:29.477" v="403" actId="113"/>
        <pc:sldMkLst>
          <pc:docMk/>
          <pc:sldMk cId="1196579126" sldId="263"/>
        </pc:sldMkLst>
        <pc:spChg chg="mod">
          <ac:chgData name="Valérie Swaen" userId="33e05845-05eb-4b60-9e5f-293300041693" providerId="ADAL" clId="{138B84F3-2D09-4159-979C-687377C4AA05}" dt="2026-09-15T13:18:50.294" v="115" actId="20577"/>
          <ac:spMkLst>
            <pc:docMk/>
            <pc:sldMk cId="1196579126" sldId="263"/>
            <ac:spMk id="5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09-15T13:22:29.477" v="403" actId="113"/>
          <ac:spMkLst>
            <pc:docMk/>
            <pc:sldMk cId="1196579126" sldId="263"/>
            <ac:spMk id="7" creationId="{00000000-0000-0000-0000-000000000000}"/>
          </ac:spMkLst>
        </pc:spChg>
      </pc:sldChg>
      <pc:sldChg chg="delSp modSp mod">
        <pc:chgData name="Valérie Swaen" userId="33e05845-05eb-4b60-9e5f-293300041693" providerId="ADAL" clId="{138B84F3-2D09-4159-979C-687377C4AA05}" dt="2026-09-15T13:25:49.638" v="479" actId="20577"/>
        <pc:sldMkLst>
          <pc:docMk/>
          <pc:sldMk cId="959360414" sldId="271"/>
        </pc:sldMkLst>
        <pc:spChg chg="mod">
          <ac:chgData name="Valérie Swaen" userId="33e05845-05eb-4b60-9e5f-293300041693" providerId="ADAL" clId="{138B84F3-2D09-4159-979C-687377C4AA05}" dt="2026-09-15T13:25:41.880" v="478" actId="6549"/>
          <ac:spMkLst>
            <pc:docMk/>
            <pc:sldMk cId="959360414" sldId="271"/>
            <ac:spMk id="23" creationId="{338866F9-373C-764B-5A25-DDB433470A64}"/>
          </ac:spMkLst>
        </pc:spChg>
        <pc:spChg chg="mod">
          <ac:chgData name="Valérie Swaen" userId="33e05845-05eb-4b60-9e5f-293300041693" providerId="ADAL" clId="{138B84F3-2D09-4159-979C-687377C4AA05}" dt="2026-09-15T13:25:49.638" v="479" actId="20577"/>
          <ac:spMkLst>
            <pc:docMk/>
            <pc:sldMk cId="959360414" sldId="271"/>
            <ac:spMk id="26" creationId="{D1C898F4-3F5F-D573-4689-F7CDD4698C71}"/>
          </ac:spMkLst>
        </pc:spChg>
      </pc:sldChg>
      <pc:sldChg chg="addSp delSp modSp mod">
        <pc:chgData name="Valérie Swaen" userId="33e05845-05eb-4b60-9e5f-293300041693" providerId="ADAL" clId="{138B84F3-2D09-4159-979C-687377C4AA05}" dt="2026-09-15T13:24:07.766" v="434" actId="1076"/>
        <pc:sldMkLst>
          <pc:docMk/>
          <pc:sldMk cId="0" sldId="272"/>
        </pc:sldMkLst>
        <pc:spChg chg="add mod">
          <ac:chgData name="Valérie Swaen" userId="33e05845-05eb-4b60-9e5f-293300041693" providerId="ADAL" clId="{138B84F3-2D09-4159-979C-687377C4AA05}" dt="2026-09-15T13:24:03.088" v="432" actId="1076"/>
          <ac:spMkLst>
            <pc:docMk/>
            <pc:sldMk cId="0" sldId="272"/>
            <ac:spMk id="14" creationId="{0A16E220-133D-47B3-60EC-66AACA849AB7}"/>
          </ac:spMkLst>
        </pc:spChg>
        <pc:spChg chg="mod">
          <ac:chgData name="Valérie Swaen" userId="33e05845-05eb-4b60-9e5f-293300041693" providerId="ADAL" clId="{138B84F3-2D09-4159-979C-687377C4AA05}" dt="2026-09-15T13:24:07.766" v="434" actId="1076"/>
          <ac:spMkLst>
            <pc:docMk/>
            <pc:sldMk cId="0" sldId="272"/>
            <ac:spMk id="15" creationId="{00000000-0000-0000-0000-000000000000}"/>
          </ac:spMkLst>
        </pc:spChg>
      </pc:sldChg>
      <pc:sldChg chg="modSp mod">
        <pc:chgData name="Valérie Swaen" userId="33e05845-05eb-4b60-9e5f-293300041693" providerId="ADAL" clId="{138B84F3-2D09-4159-979C-687377C4AA05}" dt="2026-09-15T13:16:33.350" v="90" actId="20577"/>
        <pc:sldMkLst>
          <pc:docMk/>
          <pc:sldMk cId="2115968214" sldId="339"/>
        </pc:sldMkLst>
        <pc:spChg chg="mod">
          <ac:chgData name="Valérie Swaen" userId="33e05845-05eb-4b60-9e5f-293300041693" providerId="ADAL" clId="{138B84F3-2D09-4159-979C-687377C4AA05}" dt="2026-09-15T13:16:33.350" v="90" actId="20577"/>
          <ac:spMkLst>
            <pc:docMk/>
            <pc:sldMk cId="2115968214" sldId="339"/>
            <ac:spMk id="21" creationId="{7D0FEFA4-86C3-F7C8-23C4-0D9F528441A9}"/>
          </ac:spMkLst>
        </pc:spChg>
      </pc:sldChg>
      <pc:sldChg chg="modSp mod">
        <pc:chgData name="Valérie Swaen" userId="33e05845-05eb-4b60-9e5f-293300041693" providerId="ADAL" clId="{138B84F3-2D09-4159-979C-687377C4AA05}" dt="2026-09-22T06:22:55.823" v="482" actId="20577"/>
        <pc:sldMkLst>
          <pc:docMk/>
          <pc:sldMk cId="194460213" sldId="347"/>
        </pc:sldMkLst>
        <pc:spChg chg="mod">
          <ac:chgData name="Valérie Swaen" userId="33e05845-05eb-4b60-9e5f-293300041693" providerId="ADAL" clId="{138B84F3-2D09-4159-979C-687377C4AA05}" dt="2026-09-22T06:22:55.823" v="482" actId="20577"/>
          <ac:spMkLst>
            <pc:docMk/>
            <pc:sldMk cId="194460213" sldId="347"/>
            <ac:spMk id="3" creationId="{E9B6AA42-9D03-F446-193F-E1384C495995}"/>
          </ac:spMkLst>
        </pc:spChg>
      </pc:sldChg>
      <pc:sldChg chg="modSp mod">
        <pc:chgData name="Valérie Swaen" userId="33e05845-05eb-4b60-9e5f-293300041693" providerId="ADAL" clId="{138B84F3-2D09-4159-979C-687377C4AA05}" dt="2026-09-15T13:13:12.605" v="24" actId="6549"/>
        <pc:sldMkLst>
          <pc:docMk/>
          <pc:sldMk cId="3392376292" sldId="361"/>
        </pc:sldMkLst>
        <pc:spChg chg="mod">
          <ac:chgData name="Valérie Swaen" userId="33e05845-05eb-4b60-9e5f-293300041693" providerId="ADAL" clId="{138B84F3-2D09-4159-979C-687377C4AA05}" dt="2026-09-15T13:13:12.605" v="24" actId="6549"/>
          <ac:spMkLst>
            <pc:docMk/>
            <pc:sldMk cId="3392376292" sldId="361"/>
            <ac:spMk id="18" creationId="{00000000-0000-0000-0000-000000000000}"/>
          </ac:spMkLst>
        </pc:spChg>
      </pc:sldChg>
      <pc:sldChg chg="modSp mod">
        <pc:chgData name="Valérie Swaen" userId="33e05845-05eb-4b60-9e5f-293300041693" providerId="ADAL" clId="{138B84F3-2D09-4159-979C-687377C4AA05}" dt="2026-09-15T13:17:37.199" v="110" actId="14100"/>
        <pc:sldMkLst>
          <pc:docMk/>
          <pc:sldMk cId="4237515465" sldId="363"/>
        </pc:sldMkLst>
        <pc:spChg chg="mod">
          <ac:chgData name="Valérie Swaen" userId="33e05845-05eb-4b60-9e5f-293300041693" providerId="ADAL" clId="{138B84F3-2D09-4159-979C-687377C4AA05}" dt="2026-09-15T13:17:37.199" v="110" actId="14100"/>
          <ac:spMkLst>
            <pc:docMk/>
            <pc:sldMk cId="4237515465" sldId="363"/>
            <ac:spMk id="36" creationId="{7728797B-CCA5-5EB7-8A13-37C7EDAE95C0}"/>
          </ac:spMkLst>
        </pc:spChg>
        <pc:picChg chg="mod">
          <ac:chgData name="Valérie Swaen" userId="33e05845-05eb-4b60-9e5f-293300041693" providerId="ADAL" clId="{138B84F3-2D09-4159-979C-687377C4AA05}" dt="2026-09-15T13:17:35.134" v="109" actId="1076"/>
          <ac:picMkLst>
            <pc:docMk/>
            <pc:sldMk cId="4237515465" sldId="363"/>
            <ac:picMk id="37" creationId="{011F6EA0-2F4A-BF42-3F9B-BC8C43FE43CB}"/>
          </ac:picMkLst>
        </pc:picChg>
      </pc:sldChg>
      <pc:sldChg chg="addSp modSp mod">
        <pc:chgData name="Valérie Swaen" userId="33e05845-05eb-4b60-9e5f-293300041693" providerId="ADAL" clId="{138B84F3-2D09-4159-979C-687377C4AA05}" dt="2026-09-22T06:24:21.397" v="492" actId="1076"/>
        <pc:sldMkLst>
          <pc:docMk/>
          <pc:sldMk cId="1431621762" sldId="370"/>
        </pc:sldMkLst>
        <pc:spChg chg="add mod">
          <ac:chgData name="Valérie Swaen" userId="33e05845-05eb-4b60-9e5f-293300041693" providerId="ADAL" clId="{138B84F3-2D09-4159-979C-687377C4AA05}" dt="2026-09-22T06:24:21.397" v="492" actId="1076"/>
          <ac:spMkLst>
            <pc:docMk/>
            <pc:sldMk cId="1431621762" sldId="370"/>
            <ac:spMk id="6" creationId="{45CE8986-3439-4207-304F-2E6FA0584D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FA859-EC62-4A28-B15D-3C003C6CABF4}" type="datetimeFigureOut">
              <a:rPr lang="fr-BE" smtClean="0"/>
              <a:t>24/09/26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D70C1-163C-40A2-90D6-CE42861FF67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611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D70C1-163C-40A2-90D6-CE42861FF670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2547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13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037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48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088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43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464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095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354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612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Mandatory courses cannot, under any circumstances, be substituted with electives courses. </a:t>
            </a:r>
            <a:endParaRPr lang="en-US" dirty="0"/>
          </a:p>
          <a:p>
            <a:r>
              <a:rPr lang="en-US" b="1" dirty="0"/>
              <a:t>This applies to all doctoral candidates without exception. However, in the case of a cotutelle agreement, some courses may not need to be taken at UCLouvain provided that an equivalent course at the partner university has been passed. </a:t>
            </a:r>
            <a:endParaRPr lang="en-US" dirty="0"/>
          </a:p>
          <a:p>
            <a:r>
              <a:rPr lang="en-US" b="1" dirty="0"/>
              <a:t>This doctoral </a:t>
            </a:r>
            <a:r>
              <a:rPr lang="en-US" b="1" dirty="0" err="1"/>
              <a:t>programme</a:t>
            </a:r>
            <a:r>
              <a:rPr lang="en-US" b="1" dirty="0"/>
              <a:t> applies to all doctoral PhD enrolled from the 2026–2027 academic year. For candidates enrolled before that academic year who have not yet completed all their mandatory course credits, a transition period is provided Please contact your local secretary so that your file can be reviewed by the CDD, which will then provide you a proposal. </a:t>
            </a:r>
            <a:r>
              <a:rPr lang="en-US" dirty="0"/>
              <a:t>	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5D70C1-163C-40A2-90D6-CE42861FF670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9679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911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bâtiment, extérieur, ciel, immeuble résidentiel&#10;&#10;Description générée automatiquement">
            <a:extLst>
              <a:ext uri="{FF2B5EF4-FFF2-40B4-BE49-F238E27FC236}">
                <a16:creationId xmlns:a16="http://schemas.microsoft.com/office/drawing/2014/main" id="{3DF1CE79-BFB8-42BA-9814-B34A653CC5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5" y="-1"/>
            <a:ext cx="12181599" cy="60671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solidFill>
            <a:srgbClr val="BF9000">
              <a:alpha val="67059"/>
            </a:srgbClr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9963"/>
            <a:ext cx="10363200" cy="1110960"/>
          </a:xfrm>
          <a:prstGeom prst="rect">
            <a:avLst/>
          </a:prstGeom>
          <a:solidFill>
            <a:srgbClr val="FFFFFF">
              <a:alpha val="61961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5">
                    <a:lumMod val="50000"/>
                  </a:schemeClr>
                </a:solidFill>
                <a:latin typeface="+mn-lt"/>
                <a:ea typeface="Cambria" panose="02040503050406030204" pitchFamily="18" charset="0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-3142" y="2"/>
            <a:ext cx="764828" cy="9315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196124" y="7"/>
            <a:ext cx="759941" cy="5777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141378" y="0"/>
            <a:ext cx="620311" cy="5883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0139AD-9E97-4EF7-A164-271A7D631B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419" y="6203716"/>
            <a:ext cx="3185583" cy="654284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323C3EB-B5A8-4221-83FC-6A979E51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73A714-452F-4595-A359-F17D74A8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5993" y="6343356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2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B3158-3E35-D68F-29E6-8CB20EB9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4" y="240426"/>
            <a:ext cx="6558313" cy="827438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8398BD"/>
                </a:solidFill>
                <a:latin typeface="Montserrat" panose="00000500000000000000" pitchFamily="50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91F1683-3FDC-99C7-A8AC-174D5FAFB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4DA876-7343-A383-83AC-015D4B2D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AA91FA-69EC-C68A-2D00-474D40790A6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BA1D625-F520-C848-1F12-4A09310E8C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360549"/>
            <a:ext cx="6558313" cy="4766846"/>
          </a:xfrm>
        </p:spPr>
        <p:txBody>
          <a:bodyPr/>
          <a:lstStyle>
            <a:lvl1pPr marL="342900" indent="-342900">
              <a:buClr>
                <a:srgbClr val="8398BD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478631" indent="-285750"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>
                <a:latin typeface="+mn-lt"/>
              </a:defRPr>
            </a:lvl2pPr>
            <a:lvl3pPr marL="671513" indent="-28575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750094" indent="-171450"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942975" indent="-171450"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3DF7CE2A-D023-517A-7B32-EFF696378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825902" cy="688628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ECFBD5-130F-F1BE-0DEB-66F2108839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76319" y="5914307"/>
            <a:ext cx="3194575" cy="94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78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BBE123-5846-EC8C-A29C-B3F09A024B4A}"/>
              </a:ext>
            </a:extLst>
          </p:cNvPr>
          <p:cNvSpPr/>
          <p:nvPr userDrawn="1"/>
        </p:nvSpPr>
        <p:spPr>
          <a:xfrm>
            <a:off x="0" y="-7580"/>
            <a:ext cx="4367808" cy="12763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3428658D-CC66-7571-E94B-1B92C47296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485900"/>
            <a:ext cx="10161587" cy="47498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DB3E6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685800" indent="-228600"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 sz="2000"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1057275" indent="-285750">
              <a:buClr>
                <a:schemeClr val="tx1"/>
              </a:buClr>
              <a:buFont typeface="Calibri" panose="020F0502020204030204" pitchFamily="34" charset="0"/>
              <a:buChar char="‒"/>
              <a:defRPr sz="1600"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8A6159C-0658-990C-C9B4-E3B93E198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965" y="365129"/>
            <a:ext cx="5654459" cy="595453"/>
          </a:xfrm>
        </p:spPr>
        <p:txBody>
          <a:bodyPr>
            <a:normAutofit/>
          </a:bodyPr>
          <a:lstStyle>
            <a:lvl1pPr algn="r">
              <a:defRPr sz="2800">
                <a:solidFill>
                  <a:srgbClr val="8398B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10B86B7-A1F0-D4F7-E950-1201DEE0BFF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A4F81E5-7BD1-3886-C769-E8E60B87EA3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4CAD064A-BD9C-BB0F-E7EE-77D30867BEC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64777" y="6356358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50133A39-563D-4151-9003-8AC4F9735CB8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1D4CF2-FC88-A40D-47C8-A349366B63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7580"/>
            <a:ext cx="3482642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6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9D150E-B543-DB84-8514-9D98A473E83A}"/>
              </a:ext>
            </a:extLst>
          </p:cNvPr>
          <p:cNvSpPr/>
          <p:nvPr userDrawn="1"/>
        </p:nvSpPr>
        <p:spPr>
          <a:xfrm>
            <a:off x="11496600" y="1268760"/>
            <a:ext cx="432048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12C986-3F23-5003-6210-0556CBA7E847}"/>
              </a:ext>
            </a:extLst>
          </p:cNvPr>
          <p:cNvSpPr/>
          <p:nvPr userDrawn="1"/>
        </p:nvSpPr>
        <p:spPr>
          <a:xfrm>
            <a:off x="335360" y="5733256"/>
            <a:ext cx="72008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B6A5367C-02EB-9C74-3656-0AC2B12A1B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58925" y="2492375"/>
            <a:ext cx="10633075" cy="43656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3731047D-5DAC-A3BF-826C-CAB3D3C5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925" y="4407693"/>
            <a:ext cx="10515600" cy="1181547"/>
          </a:xfrm>
          <a:solidFill>
            <a:srgbClr val="FFFFFF">
              <a:alpha val="80000"/>
            </a:srgbClr>
          </a:solidFill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9CB31-BDE6-2626-BA57-2048F82C973D}"/>
              </a:ext>
            </a:extLst>
          </p:cNvPr>
          <p:cNvSpPr/>
          <p:nvPr userDrawn="1"/>
        </p:nvSpPr>
        <p:spPr>
          <a:xfrm>
            <a:off x="0" y="-7580"/>
            <a:ext cx="4367808" cy="12763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8144AA-C279-8E0F-1F63-41F42E1DE8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955"/>
            <a:ext cx="3482642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3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i="0" cap="all">
                <a:solidFill>
                  <a:schemeClr val="accent6">
                    <a:lumMod val="75000"/>
                  </a:schemeClr>
                </a:solidFill>
                <a:latin typeface="Humanist 521 BT"/>
                <a:cs typeface="Humanist 521 B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0" i="0">
                <a:latin typeface="Humanist 521 BT"/>
                <a:cs typeface="Humanist 521 B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43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8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92162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b="0" i="0">
                <a:solidFill>
                  <a:schemeClr val="accent6">
                    <a:lumMod val="75000"/>
                  </a:schemeClr>
                </a:solidFill>
                <a:latin typeface="Humanist 521 BT"/>
                <a:cs typeface="Humanist 521 B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68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82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5811D7A0-3C97-4CDB-BA98-6C92E0D6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C4A450A-6416-46E4-B07D-50E755B8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5AEB93D-8CE6-40A3-829B-E8C3DEDCC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2B0117-10C1-B933-D47E-A75C2B44E0A5}"/>
              </a:ext>
            </a:extLst>
          </p:cNvPr>
          <p:cNvSpPr/>
          <p:nvPr userDrawn="1"/>
        </p:nvSpPr>
        <p:spPr>
          <a:xfrm>
            <a:off x="10704512" y="0"/>
            <a:ext cx="148748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C5C614-EE0B-4711-686E-ABA1EDA5512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896" y="298115"/>
            <a:ext cx="2090800" cy="6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1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85" r:id="rId3"/>
    <p:sldLayoutId id="2147483693" r:id="rId4"/>
    <p:sldLayoutId id="2147483688" r:id="rId5"/>
    <p:sldLayoutId id="2147483690" r:id="rId6"/>
    <p:sldLayoutId id="2147483691" r:id="rId7"/>
    <p:sldLayoutId id="2147483692" r:id="rId8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002060"/>
          </a:solidFill>
          <a:latin typeface="Montserrat" panose="00000500000000000000" pitchFamily="50" charset="0"/>
          <a:ea typeface="Cambria" panose="02040503050406030204" pitchFamily="18" charset="0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octorat-adre@uclouvain.be" TargetMode="External"/><Relationship Id="rId7" Type="http://schemas.openxmlformats.org/officeDocument/2006/relationships/hyperlink" Target="mailto:secretariat-lourim@uclouvain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laura.vecchiato@uclouvain.be" TargetMode="External"/><Relationship Id="rId5" Type="http://schemas.openxmlformats.org/officeDocument/2006/relationships/hyperlink" Target="https://www.doctoralschoolofmanagement.be/" TargetMode="External"/><Relationship Id="rId4" Type="http://schemas.openxmlformats.org/officeDocument/2006/relationships/hyperlink" Target="mailto:phd_lsm@uclouvain.b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inscription-lln@uclouvain.be" TargetMode="External"/><Relationship Id="rId3" Type="http://schemas.openxmlformats.org/officeDocument/2006/relationships/hyperlink" Target="https://uclouvain.be/fr/system/files/uclouvain_assetmanager/groups/cms-editors-valodoc/Regl%20doctoral%20UCLouvain%20unique%20%2B%20annexes%20%282023%29_0.pdf" TargetMode="External"/><Relationship Id="rId7" Type="http://schemas.openxmlformats.org/officeDocument/2006/relationships/hyperlink" Target="https://uclouvain.be/fr/system/files/uclouvain_assetmanager/groups/cms-editors-lsm/PhD/SSH_CDE_dispositions_particulie&#768;res_20171205_final.pdf" TargetMode="External"/><Relationship Id="rId2" Type="http://schemas.openxmlformats.org/officeDocument/2006/relationships/hyperlink" Target="https://uclouvain.be/en/education/higher-education-decre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4.jpeg"/><Relationship Id="rId4" Type="http://schemas.openxmlformats.org/officeDocument/2006/relationships/image" Target="../media/image21.png"/><Relationship Id="rId9" Type="http://schemas.openxmlformats.org/officeDocument/2006/relationships/hyperlink" Target="mailto:info-mons@uclouvain.b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uclouvain.be/en/faculties/lsm/doctoral-programm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omptabilite-mons@uclouvain.be" TargetMode="External"/><Relationship Id="rId4" Type="http://schemas.openxmlformats.org/officeDocument/2006/relationships/hyperlink" Target="mailto:CLC-LSM@uclouvain.b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hyperlink" Target="https://uclouvain.be/en/faculties/lsm/doctoral-programmes" TargetMode="External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nrs.be/en" TargetMode="External"/><Relationship Id="rId5" Type="http://schemas.openxmlformats.org/officeDocument/2006/relationships/hyperlink" Target="https://www.eiasm.net/" TargetMode="External"/><Relationship Id="rId10" Type="http://schemas.microsoft.com/office/2007/relationships/hdphoto" Target="../media/hdphoto2.wdp"/><Relationship Id="rId4" Type="http://schemas.openxmlformats.org/officeDocument/2006/relationships/image" Target="../media/image57.jpe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8B6D9D7-B490-29C3-1E77-75A8BA78DC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96" y="3816919"/>
            <a:ext cx="10515600" cy="1181547"/>
          </a:xfrm>
        </p:spPr>
        <p:txBody>
          <a:bodyPr>
            <a:noAutofit/>
          </a:bodyPr>
          <a:lstStyle/>
          <a:p>
            <a:r>
              <a:rPr lang="en-US" sz="2800" b="1" dirty="0"/>
              <a:t>Doctoral School of Management PhD Program @ LSM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EF90FD-99D1-6055-F4A0-5B83AB0A9F20}"/>
              </a:ext>
            </a:extLst>
          </p:cNvPr>
          <p:cNvSpPr/>
          <p:nvPr/>
        </p:nvSpPr>
        <p:spPr>
          <a:xfrm>
            <a:off x="1559496" y="4998467"/>
            <a:ext cx="6264696" cy="1073444"/>
          </a:xfrm>
          <a:prstGeom prst="rect">
            <a:avLst/>
          </a:prstGeom>
          <a:solidFill>
            <a:srgbClr val="8398B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i="1" dirty="0">
                <a:latin typeface="Montserrat" panose="00000500000000000000" pitchFamily="50" charset="0"/>
              </a:rPr>
              <a:t>CDD Economics and Management (CDE)</a:t>
            </a:r>
          </a:p>
          <a:p>
            <a:pPr lvl="1"/>
            <a:r>
              <a:rPr lang="en-US" i="1" dirty="0">
                <a:latin typeface="Montserrat" panose="00000500000000000000" pitchFamily="50" charset="0"/>
              </a:rPr>
              <a:t>Bureau Gestion</a:t>
            </a:r>
          </a:p>
          <a:p>
            <a:pPr lvl="1"/>
            <a:r>
              <a:rPr lang="en-US" i="1" dirty="0">
                <a:solidFill>
                  <a:srgbClr val="002060"/>
                </a:solidFill>
                <a:latin typeface="Montserrat" panose="00000500000000000000" pitchFamily="50" charset="0"/>
              </a:rPr>
              <a:t>Pr. Valérie Swaen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3143154-C8BE-B113-3EB1-F5CD92C0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180F07-D524-FF18-9037-393A26A68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844823"/>
            <a:ext cx="6558313" cy="4282571"/>
          </a:xfrm>
        </p:spPr>
        <p:txBody>
          <a:bodyPr/>
          <a:lstStyle/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Key bodies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Regulations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Doctoral program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Some figures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Key contacts</a:t>
            </a:r>
          </a:p>
          <a:p>
            <a:endParaRPr lang="en-US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CCB905E-48A4-CD74-E898-F14A2640EF9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5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9CDC-9C0F-C238-6560-292B74E4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8BA9221-D2B2-D214-3B37-052F15F277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495345-A52A-35CF-0042-E276B4CD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1. Key bodies</a:t>
            </a:r>
          </a:p>
        </p:txBody>
      </p:sp>
    </p:spTree>
    <p:extLst>
      <p:ext uri="{BB962C8B-B14F-4D97-AF65-F5344CB8AC3E}">
        <p14:creationId xmlns:p14="http://schemas.microsoft.com/office/powerpoint/2010/main" val="178655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0E7DB22D-F4A8-C45C-E71C-3A71BDB13A17}"/>
              </a:ext>
            </a:extLst>
          </p:cNvPr>
          <p:cNvSpPr/>
          <p:nvPr/>
        </p:nvSpPr>
        <p:spPr>
          <a:xfrm>
            <a:off x="6168008" y="3912711"/>
            <a:ext cx="5040279" cy="2642752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D0136F9-862B-3090-955E-A0788E5D270C}"/>
              </a:ext>
            </a:extLst>
          </p:cNvPr>
          <p:cNvCxnSpPr>
            <a:cxnSpLocks/>
          </p:cNvCxnSpPr>
          <p:nvPr/>
        </p:nvCxnSpPr>
        <p:spPr>
          <a:xfrm>
            <a:off x="6528048" y="4583707"/>
            <a:ext cx="4446479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A4BB9326-22D6-5B3D-637F-4B1F4C049A56}"/>
              </a:ext>
            </a:extLst>
          </p:cNvPr>
          <p:cNvSpPr/>
          <p:nvPr/>
        </p:nvSpPr>
        <p:spPr>
          <a:xfrm>
            <a:off x="799836" y="4004136"/>
            <a:ext cx="4576083" cy="2328954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182F042-F89B-8599-99ED-CF01413E229F}"/>
              </a:ext>
            </a:extLst>
          </p:cNvPr>
          <p:cNvCxnSpPr>
            <a:cxnSpLocks/>
          </p:cNvCxnSpPr>
          <p:nvPr/>
        </p:nvCxnSpPr>
        <p:spPr>
          <a:xfrm>
            <a:off x="1040240" y="4675132"/>
            <a:ext cx="4047648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67DC40D2-4811-7828-D448-F09EA066E0C6}"/>
              </a:ext>
            </a:extLst>
          </p:cNvPr>
          <p:cNvSpPr/>
          <p:nvPr/>
        </p:nvSpPr>
        <p:spPr>
          <a:xfrm>
            <a:off x="6168008" y="1052736"/>
            <a:ext cx="5040279" cy="2642752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A82F4C3-4597-1B83-3400-5D820A5782CA}"/>
              </a:ext>
            </a:extLst>
          </p:cNvPr>
          <p:cNvCxnSpPr>
            <a:cxnSpLocks/>
          </p:cNvCxnSpPr>
          <p:nvPr/>
        </p:nvCxnSpPr>
        <p:spPr>
          <a:xfrm>
            <a:off x="6528048" y="1723732"/>
            <a:ext cx="4446479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1809290-8A2A-1905-680E-E826DCFBC7A7}"/>
              </a:ext>
            </a:extLst>
          </p:cNvPr>
          <p:cNvSpPr/>
          <p:nvPr/>
        </p:nvSpPr>
        <p:spPr>
          <a:xfrm>
            <a:off x="815036" y="1068968"/>
            <a:ext cx="4576083" cy="2615878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062179" y="212606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017273" y="1235908"/>
            <a:ext cx="18239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CODOL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990927" y="1987912"/>
            <a:ext cx="36724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UCLouvain Doctoral Committee: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it drafts regulations, arbitrates disputes, chaired by the Pro-Rector for Research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Contact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3"/>
              </a:rPr>
              <a:t>doctorat-adre@uclouvain.be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031062" y="4077072"/>
            <a:ext cx="44888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CDD Economics &amp;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061696" y="4653136"/>
            <a:ext cx="3666152" cy="1517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Doctoral Commission of the Domain: it supervises admission, confirmation &amp; defense; resolves candidate/supervisor conflicts</a:t>
            </a:r>
            <a:endParaRPr lang="en-US" sz="1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496032" y="1212984"/>
            <a:ext cx="4784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Bureau in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496032" y="2149088"/>
            <a:ext cx="42804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lvl="0" indent="-285750" defTabSz="914400">
              <a:spcAft>
                <a:spcPts val="12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It administers pre-admission, admission, confirmation, private and public defenses on a day-to-day basis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validates stages of students’ doctoral training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itchFamily="34" charset="-122"/>
              <a:cs typeface="Calibri" pitchFamily="34" charset="-12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Contact: 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  <a:hlinkClick r:id="rId4"/>
              </a:rPr>
              <a:t>phd.lsm@uclouvain.be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 (Jennifer Van den Abbeele)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Reference: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D39D8A77-027B-5BE6-9B2C-7D8B2BD03C5A}"/>
              </a:ext>
            </a:extLst>
          </p:cNvPr>
          <p:cNvSpPr txBox="1"/>
          <p:nvPr/>
        </p:nvSpPr>
        <p:spPr>
          <a:xfrm>
            <a:off x="6528328" y="4005064"/>
            <a:ext cx="50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School of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167D5B56-BB7D-E92A-F30A-B42B3B6AE45F}"/>
              </a:ext>
            </a:extLst>
          </p:cNvPr>
          <p:cNvSpPr txBox="1"/>
          <p:nvPr/>
        </p:nvSpPr>
        <p:spPr>
          <a:xfrm>
            <a:off x="6522256" y="4797152"/>
            <a:ext cx="444647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16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rganizes</a:t>
            </a:r>
            <a:r>
              <a:rPr lang="en-US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doctoral courses and events; finances activities e.g. PhD Day 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Website: </a:t>
            </a:r>
            <a:r>
              <a:rPr lang="en-US" sz="16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https://www.doctoralschoolofmanagement.be/</a:t>
            </a:r>
            <a:r>
              <a:rPr lang="en-US" sz="16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Contact: 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laura.vecchiato@uclouvain.be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secretariat-lourim@uclouvain.be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FD6952-930D-5EC2-747B-5C9378F2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Bodies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661F132-64A7-1CEC-7C0C-93638A731C8C}"/>
              </a:ext>
            </a:extLst>
          </p:cNvPr>
          <p:cNvCxnSpPr>
            <a:cxnSpLocks/>
          </p:cNvCxnSpPr>
          <p:nvPr/>
        </p:nvCxnSpPr>
        <p:spPr>
          <a:xfrm>
            <a:off x="1055440" y="1739964"/>
            <a:ext cx="3672408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37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BF72396-D5B8-31B0-2E59-D7C1F76C25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99" r="8294"/>
          <a:stretch>
            <a:fillRect/>
          </a:stretch>
        </p:blipFill>
        <p:spPr>
          <a:xfrm>
            <a:off x="911424" y="1340768"/>
            <a:ext cx="10230096" cy="45843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B8487C3-9E99-8C5F-02F1-CD98622894D5}"/>
              </a:ext>
            </a:extLst>
          </p:cNvPr>
          <p:cNvSpPr txBox="1"/>
          <p:nvPr/>
        </p:nvSpPr>
        <p:spPr>
          <a:xfrm>
            <a:off x="1737685" y="6120643"/>
            <a:ext cx="504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Bureau in Management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DCCB31-E53B-38BB-4980-2A50C861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CDD Economics &amp; Management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66DACA-ED6C-E4AB-02FE-F502828C10D6}"/>
              </a:ext>
            </a:extLst>
          </p:cNvPr>
          <p:cNvSpPr/>
          <p:nvPr/>
        </p:nvSpPr>
        <p:spPr>
          <a:xfrm>
            <a:off x="1348629" y="6109555"/>
            <a:ext cx="360040" cy="369332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1D202-D3C9-1D3A-1EB0-50AF5AE5DD48}"/>
              </a:ext>
            </a:extLst>
          </p:cNvPr>
          <p:cNvSpPr/>
          <p:nvPr/>
        </p:nvSpPr>
        <p:spPr>
          <a:xfrm>
            <a:off x="1360586" y="3212976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29C961-9215-322A-B946-35C0D1657709}"/>
              </a:ext>
            </a:extLst>
          </p:cNvPr>
          <p:cNvSpPr/>
          <p:nvPr/>
        </p:nvSpPr>
        <p:spPr>
          <a:xfrm>
            <a:off x="1360586" y="2636912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6F9372-F0E5-23AF-B968-EEF1511A6B05}"/>
              </a:ext>
            </a:extLst>
          </p:cNvPr>
          <p:cNvSpPr/>
          <p:nvPr/>
        </p:nvSpPr>
        <p:spPr>
          <a:xfrm>
            <a:off x="1364226" y="2040702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1B813B-ACD6-E73B-2498-EE08EF81A898}"/>
              </a:ext>
            </a:extLst>
          </p:cNvPr>
          <p:cNvSpPr/>
          <p:nvPr/>
        </p:nvSpPr>
        <p:spPr>
          <a:xfrm>
            <a:off x="1384323" y="4077072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05279A1-4A87-C9ED-5895-2266DD1D4238}"/>
              </a:ext>
            </a:extLst>
          </p:cNvPr>
          <p:cNvSpPr/>
          <p:nvPr/>
        </p:nvSpPr>
        <p:spPr>
          <a:xfrm>
            <a:off x="407368" y="1782120"/>
            <a:ext cx="11665296" cy="4922032"/>
          </a:xfrm>
          <a:prstGeom prst="round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D22ADB3-95DD-7A03-1FDA-F4790C117B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268760"/>
            <a:ext cx="10161587" cy="4966940"/>
          </a:xfrm>
        </p:spPr>
        <p:txBody>
          <a:bodyPr/>
          <a:lstStyle/>
          <a:p>
            <a:r>
              <a:rPr lang="en-US" b="1" dirty="0"/>
              <a:t>“Joint EDT” </a:t>
            </a:r>
            <a:r>
              <a:rPr lang="en-US" dirty="0" err="1"/>
              <a:t>UNamur</a:t>
            </a:r>
            <a:r>
              <a:rPr lang="en-US" dirty="0"/>
              <a:t> – UCLouvain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4EDE5AAE-BD1B-E6B8-8DD4-05E43334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737" y="365129"/>
            <a:ext cx="6192688" cy="595453"/>
          </a:xfrm>
        </p:spPr>
        <p:txBody>
          <a:bodyPr>
            <a:normAutofit fontScale="90000"/>
          </a:bodyPr>
          <a:lstStyle/>
          <a:p>
            <a:r>
              <a:rPr lang="en-US" dirty="0"/>
              <a:t>Doctoral School of Management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8786121" y="4561235"/>
            <a:ext cx="2160242" cy="457200"/>
          </a:xfrm>
          <a:prstGeom prst="rect">
            <a:avLst/>
          </a:prstGeom>
          <a:solidFill>
            <a:srgbClr val="01A3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cs typeface="TrueStoneSans Regular"/>
              </a:rPr>
              <a:t>CDD - CDE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786122" y="3403848"/>
            <a:ext cx="2160241" cy="457200"/>
          </a:xfrm>
          <a:prstGeom prst="rect">
            <a:avLst/>
          </a:prstGeom>
          <a:solidFill>
            <a:srgbClr val="01A3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cs typeface="TrueStoneSans Regular"/>
              </a:rPr>
              <a:t>CODOL 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1271464" y="3059656"/>
            <a:ext cx="10033654" cy="9304"/>
          </a:xfrm>
          <a:prstGeom prst="line">
            <a:avLst/>
          </a:prstGeom>
          <a:solidFill>
            <a:srgbClr val="666699"/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84882F5-59A0-DF40-EBEE-A18A1C1C10FD}"/>
              </a:ext>
            </a:extLst>
          </p:cNvPr>
          <p:cNvSpPr/>
          <p:nvPr/>
        </p:nvSpPr>
        <p:spPr>
          <a:xfrm>
            <a:off x="1055688" y="4852823"/>
            <a:ext cx="5795762" cy="1668623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1414052" y="5320388"/>
            <a:ext cx="2221674" cy="988932"/>
          </a:xfrm>
          <a:prstGeom prst="rect">
            <a:avLst/>
          </a:prstGeom>
          <a:solidFill>
            <a:srgbClr val="4BB1E3"/>
          </a:solidFill>
          <a:ln w="349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EDT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Doctoral School of Management 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786121" y="5666507"/>
            <a:ext cx="2160241" cy="8587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bg1"/>
                </a:solidFill>
                <a:cs typeface="TrueStoneSans Regular"/>
              </a:rPr>
              <a:t>Doctoral training</a:t>
            </a:r>
            <a:endParaRPr lang="en-US" sz="1600" b="1" dirty="0">
              <a:solidFill>
                <a:schemeClr val="bg1"/>
              </a:solidFill>
              <a:cs typeface="TrueStoneSans Regular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935760" y="5320001"/>
            <a:ext cx="2341027" cy="9806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EDT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Doctoral School in Management Sciences</a:t>
            </a:r>
          </a:p>
        </p:txBody>
      </p:sp>
      <p:sp>
        <p:nvSpPr>
          <p:cNvPr id="12" name="Triangle isocèle 11"/>
          <p:cNvSpPr/>
          <p:nvPr/>
        </p:nvSpPr>
        <p:spPr bwMode="auto">
          <a:xfrm rot="10800000">
            <a:off x="9768408" y="2919686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0" name="Triangle isocèle 29"/>
          <p:cNvSpPr/>
          <p:nvPr/>
        </p:nvSpPr>
        <p:spPr bwMode="auto">
          <a:xfrm rot="10800000">
            <a:off x="9768408" y="4005064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2602524" y="4990150"/>
            <a:ext cx="2493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cs typeface="Humanist 521 BT"/>
              </a:rPr>
              <a:t>Ecoles</a:t>
            </a:r>
            <a:r>
              <a:rPr lang="en-US" sz="1400" b="1" dirty="0">
                <a:cs typeface="Humanist 521 BT"/>
              </a:rPr>
              <a:t> </a:t>
            </a:r>
            <a:r>
              <a:rPr lang="en-US" sz="1400" b="1" dirty="0" err="1">
                <a:cs typeface="Humanist 521 BT"/>
              </a:rPr>
              <a:t>Doctorales</a:t>
            </a:r>
            <a:r>
              <a:rPr lang="en-US" sz="1400" b="1" dirty="0">
                <a:cs typeface="Humanist 521 BT"/>
              </a:rPr>
              <a:t> </a:t>
            </a:r>
            <a:r>
              <a:rPr lang="en-US" sz="1400" b="1" dirty="0" err="1">
                <a:cs typeface="Humanist 521 BT"/>
              </a:rPr>
              <a:t>Thématiques</a:t>
            </a:r>
            <a:endParaRPr lang="en-US" sz="1400" b="1" dirty="0">
              <a:cs typeface="Humanist 521 BT"/>
            </a:endParaRPr>
          </a:p>
        </p:txBody>
      </p:sp>
      <p:sp>
        <p:nvSpPr>
          <p:cNvPr id="34" name="Triangle isocèle 33"/>
          <p:cNvSpPr/>
          <p:nvPr/>
        </p:nvSpPr>
        <p:spPr bwMode="auto">
          <a:xfrm rot="10800000">
            <a:off x="9768409" y="5151933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023" y="2147676"/>
            <a:ext cx="521593" cy="521593"/>
          </a:xfrm>
          <a:prstGeom prst="rect">
            <a:avLst/>
          </a:prstGeom>
        </p:spPr>
      </p:pic>
      <p:pic>
        <p:nvPicPr>
          <p:cNvPr id="24" name="Image 23" descr="https://www.doctoralschoolofmanagement.be/wp-content/uploads/2017/11/LOGO-UNamur-271x300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3837" y="3540675"/>
            <a:ext cx="701781" cy="799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0311" y="4339953"/>
            <a:ext cx="1178284" cy="457199"/>
          </a:xfrm>
          <a:prstGeom prst="rect">
            <a:avLst/>
          </a:prstGeom>
        </p:spPr>
      </p:pic>
      <p:sp>
        <p:nvSpPr>
          <p:cNvPr id="31" name="Triangle isocèle 30"/>
          <p:cNvSpPr/>
          <p:nvPr/>
        </p:nvSpPr>
        <p:spPr bwMode="auto">
          <a:xfrm rot="10800000">
            <a:off x="3635726" y="2919686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6" name="Triangle isocèle 35"/>
          <p:cNvSpPr/>
          <p:nvPr/>
        </p:nvSpPr>
        <p:spPr bwMode="auto">
          <a:xfrm rot="10800000">
            <a:off x="3636403" y="3636975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7" name="Triangle isocèle 36"/>
          <p:cNvSpPr/>
          <p:nvPr/>
        </p:nvSpPr>
        <p:spPr bwMode="auto">
          <a:xfrm rot="10800000">
            <a:off x="3636403" y="4326470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pic>
        <p:nvPicPr>
          <p:cNvPr id="28" name="Image 27" descr="Fédération Wallonie-Bruxelles - Défi Belgique Afrique - Défi Belgique  Afrique | Éducation à la Citoyenneté, séjours d'immersions et agriculture  familiale">
            <a:extLst>
              <a:ext uri="{FF2B5EF4-FFF2-40B4-BE49-F238E27FC236}">
                <a16:creationId xmlns:a16="http://schemas.microsoft.com/office/drawing/2014/main" id="{591D8471-9155-37C9-5C32-340D23AB6D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75" y="1890707"/>
            <a:ext cx="997221" cy="956091"/>
          </a:xfrm>
          <a:prstGeom prst="rect">
            <a:avLst/>
          </a:prstGeom>
        </p:spPr>
      </p:pic>
      <p:pic>
        <p:nvPicPr>
          <p:cNvPr id="39" name="Image 38" descr="Fichier:Fonds de la Recherche Scientifique - FNRS.png — Wikipédia">
            <a:extLst>
              <a:ext uri="{FF2B5EF4-FFF2-40B4-BE49-F238E27FC236}">
                <a16:creationId xmlns:a16="http://schemas.microsoft.com/office/drawing/2014/main" id="{F5722EFA-BC5F-70B3-5745-C7F51C65B55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0487" y="2049406"/>
            <a:ext cx="1018508" cy="643818"/>
          </a:xfrm>
          <a:prstGeom prst="rect">
            <a:avLst/>
          </a:prstGeom>
        </p:spPr>
      </p:pic>
      <p:pic>
        <p:nvPicPr>
          <p:cNvPr id="40" name="Image 39" descr="Université catholique de Louvain | DigitalWallonia.be">
            <a:extLst>
              <a:ext uri="{FF2B5EF4-FFF2-40B4-BE49-F238E27FC236}">
                <a16:creationId xmlns:a16="http://schemas.microsoft.com/office/drawing/2014/main" id="{D713DC48-0935-41D9-8706-38B4B38EC20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51" y="3140968"/>
            <a:ext cx="1692704" cy="393421"/>
          </a:xfrm>
          <a:prstGeom prst="rect">
            <a:avLst/>
          </a:prstGeom>
        </p:spPr>
      </p:pic>
      <p:pic>
        <p:nvPicPr>
          <p:cNvPr id="41" name="Image 40" descr="Fichier:UCLouvain Saint-Louis - Bruxelles.png — Wikipédia">
            <a:extLst>
              <a:ext uri="{FF2B5EF4-FFF2-40B4-BE49-F238E27FC236}">
                <a16:creationId xmlns:a16="http://schemas.microsoft.com/office/drawing/2014/main" id="{4945FC30-2531-8F7F-D44C-EEE4D811596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23" y="4185269"/>
            <a:ext cx="1991474" cy="634328"/>
          </a:xfrm>
          <a:prstGeom prst="rect">
            <a:avLst/>
          </a:prstGeom>
        </p:spPr>
      </p:pic>
      <p:pic>
        <p:nvPicPr>
          <p:cNvPr id="42" name="Image 41" descr="Amis">
            <a:extLst>
              <a:ext uri="{FF2B5EF4-FFF2-40B4-BE49-F238E27FC236}">
                <a16:creationId xmlns:a16="http://schemas.microsoft.com/office/drawing/2014/main" id="{C36791D8-0F82-C40B-5B36-58550B9443B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826" y="2996952"/>
            <a:ext cx="1276885" cy="619975"/>
          </a:xfrm>
          <a:prstGeom prst="rect">
            <a:avLst/>
          </a:prstGeom>
        </p:spPr>
      </p:pic>
      <p:pic>
        <p:nvPicPr>
          <p:cNvPr id="43" name="Image 42" descr="ULB – ULB Département Inforsciences">
            <a:extLst>
              <a:ext uri="{FF2B5EF4-FFF2-40B4-BE49-F238E27FC236}">
                <a16:creationId xmlns:a16="http://schemas.microsoft.com/office/drawing/2014/main" id="{305AF29D-CCE7-9C36-30ED-15623D6399B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16" y="3645024"/>
            <a:ext cx="1328917" cy="634328"/>
          </a:xfrm>
          <a:prstGeom prst="rect">
            <a:avLst/>
          </a:prstGeom>
        </p:spPr>
      </p:pic>
      <p:pic>
        <p:nvPicPr>
          <p:cNvPr id="44" name="Image 43" descr="ARES - Académie de recherche et d'enseignement supérieur - Page d'accueil">
            <a:extLst>
              <a:ext uri="{FF2B5EF4-FFF2-40B4-BE49-F238E27FC236}">
                <a16:creationId xmlns:a16="http://schemas.microsoft.com/office/drawing/2014/main" id="{4E9094F6-7056-AE10-8C98-89D4931329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0926" y="2115436"/>
            <a:ext cx="3003509" cy="5406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A5134-7473-E43A-794D-2AD0742B1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D810B8E-9E77-4E17-85D0-D50BEEC6DD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EA2E5F-69C2-BD97-F1FC-3B202591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2. Regulations</a:t>
            </a:r>
          </a:p>
        </p:txBody>
      </p:sp>
    </p:spTree>
    <p:extLst>
      <p:ext uri="{BB962C8B-B14F-4D97-AF65-F5344CB8AC3E}">
        <p14:creationId xmlns:p14="http://schemas.microsoft.com/office/powerpoint/2010/main" val="262169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A8F3114-C106-BD0E-0F8C-EE4AC2757095}"/>
              </a:ext>
            </a:extLst>
          </p:cNvPr>
          <p:cNvSpPr/>
          <p:nvPr/>
        </p:nvSpPr>
        <p:spPr>
          <a:xfrm>
            <a:off x="1343472" y="4600912"/>
            <a:ext cx="10657184" cy="2086819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2753BD-3FAA-3D4A-0F19-8C4BFD9FD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2A3B52-9722-56ED-E77F-F109464A04DC}"/>
              </a:ext>
            </a:extLst>
          </p:cNvPr>
          <p:cNvSpPr txBox="1"/>
          <p:nvPr/>
        </p:nvSpPr>
        <p:spPr>
          <a:xfrm>
            <a:off x="182885" y="3429000"/>
            <a:ext cx="3107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Decree “Paysage et organisation des </a:t>
            </a:r>
            <a:r>
              <a:rPr lang="fr-FR" dirty="0" err="1"/>
              <a:t>études</a:t>
            </a:r>
            <a:r>
              <a:rPr lang="fr-FR" dirty="0"/>
              <a:t> ” (</a:t>
            </a:r>
            <a:r>
              <a:rPr lang="fr-FR" dirty="0">
                <a:hlinkClick r:id="rId2"/>
              </a:rPr>
              <a:t>07/11/2013</a:t>
            </a:r>
            <a:r>
              <a:rPr lang="fr-FR" dirty="0"/>
              <a:t>)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DEEC80-1E1D-35A4-36BF-5F3763FF577B}"/>
              </a:ext>
            </a:extLst>
          </p:cNvPr>
          <p:cNvSpPr txBox="1"/>
          <p:nvPr/>
        </p:nvSpPr>
        <p:spPr>
          <a:xfrm>
            <a:off x="3043551" y="3519847"/>
            <a:ext cx="3107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UCLouvain doctoral </a:t>
            </a:r>
            <a:r>
              <a:rPr lang="fr-FR" dirty="0" err="1"/>
              <a:t>regulation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(</a:t>
            </a:r>
            <a:r>
              <a:rPr lang="fr-FR" dirty="0">
                <a:hlinkClick r:id="rId3"/>
              </a:rPr>
              <a:t>29/03/2018</a:t>
            </a:r>
            <a:r>
              <a:rPr lang="fr-FR" dirty="0"/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AE8E30-52BA-7521-22EF-7FFCB9E6CB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408" y="1267207"/>
            <a:ext cx="2100333" cy="2122454"/>
          </a:xfrm>
          <a:prstGeom prst="flowChartConnector">
            <a:avLst/>
          </a:prstGeom>
          <a:ln w="38100">
            <a:solidFill>
              <a:srgbClr val="8398BD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F3AB73-9AD6-25F5-EC4B-BE0699B1FC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2"/>
          <a:stretch>
            <a:fillRect/>
          </a:stretch>
        </p:blipFill>
        <p:spPr>
          <a:xfrm>
            <a:off x="3719736" y="1284409"/>
            <a:ext cx="2133090" cy="2122454"/>
          </a:xfrm>
          <a:prstGeom prst="flowChartConnector">
            <a:avLst/>
          </a:prstGeom>
          <a:ln w="38100">
            <a:solidFill>
              <a:srgbClr val="8398BD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8095EF-45AC-4A07-DFBE-01CF49DE584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32772" y="1240670"/>
            <a:ext cx="2223868" cy="2166193"/>
          </a:xfrm>
          <a:prstGeom prst="flowChartConnector">
            <a:avLst/>
          </a:prstGeom>
          <a:ln w="38100">
            <a:solidFill>
              <a:srgbClr val="A49738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26C4CB1-7CD1-B6F8-1D1E-5570EEC6B299}"/>
              </a:ext>
            </a:extLst>
          </p:cNvPr>
          <p:cNvSpPr txBox="1"/>
          <p:nvPr/>
        </p:nvSpPr>
        <p:spPr>
          <a:xfrm>
            <a:off x="6320791" y="3560612"/>
            <a:ext cx="3105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9A7F10"/>
                </a:solidFill>
              </a:rPr>
              <a:t>Specific dispositions CDD Econ &amp; Management  - CDE (</a:t>
            </a:r>
            <a:r>
              <a:rPr lang="en-US" dirty="0">
                <a:solidFill>
                  <a:srgbClr val="9A7F10"/>
                </a:solidFill>
                <a:hlinkClick r:id="rId7"/>
              </a:rPr>
              <a:t>05/12/2017</a:t>
            </a:r>
            <a:r>
              <a:rPr lang="en-US" dirty="0">
                <a:solidFill>
                  <a:srgbClr val="9A7F10"/>
                </a:solidFill>
              </a:rPr>
              <a:t>)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C3E1D3D-0AD3-8CF7-96EA-0A5C268688C9}"/>
              </a:ext>
            </a:extLst>
          </p:cNvPr>
          <p:cNvSpPr txBox="1"/>
          <p:nvPr/>
        </p:nvSpPr>
        <p:spPr>
          <a:xfrm>
            <a:off x="9445978" y="3567499"/>
            <a:ext cx="241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9A7F10"/>
                </a:solidFill>
              </a:rPr>
              <a:t>Vademecum</a:t>
            </a:r>
            <a:r>
              <a:rPr lang="en-US" dirty="0">
                <a:solidFill>
                  <a:srgbClr val="9A7F10"/>
                </a:solidFill>
              </a:rPr>
              <a:t> 2026-2027 (soon)</a:t>
            </a: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7D0FEFA4-86C3-F7C8-23C4-0D9F528441A9}"/>
              </a:ext>
            </a:extLst>
          </p:cNvPr>
          <p:cNvSpPr/>
          <p:nvPr/>
        </p:nvSpPr>
        <p:spPr>
          <a:xfrm>
            <a:off x="2639616" y="4732524"/>
            <a:ext cx="9073008" cy="190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900" b="1" kern="0" spc="-26" dirty="0">
                <a:solidFill>
                  <a:schemeClr val="bg1"/>
                </a:solidFill>
                <a:ea typeface="Inter" pitchFamily="34" charset="-122"/>
                <a:cs typeface="Inter" pitchFamily="34" charset="-120"/>
              </a:rPr>
              <a:t>REGISTRATION AT UCLOUVAIN </a:t>
            </a:r>
          </a:p>
          <a:p>
            <a:pPr marL="285750" lvl="4" indent="-28575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dirty="0">
                <a:solidFill>
                  <a:srgbClr val="595959"/>
                </a:solidFill>
              </a:rPr>
              <a:t>NEW </a:t>
            </a:r>
            <a:r>
              <a:rPr lang="fr-BE" sz="1600" dirty="0" err="1">
                <a:solidFill>
                  <a:srgbClr val="595959"/>
                </a:solidFill>
              </a:rPr>
              <a:t>with</a:t>
            </a:r>
            <a:r>
              <a:rPr lang="fr-BE" sz="1600" dirty="0">
                <a:solidFill>
                  <a:srgbClr val="595959"/>
                </a:solidFill>
              </a:rPr>
              <a:t> OSIS: Once </a:t>
            </a:r>
            <a:r>
              <a:rPr lang="fr-BE" sz="1600" dirty="0" err="1">
                <a:solidFill>
                  <a:srgbClr val="595959"/>
                </a:solidFill>
              </a:rPr>
              <a:t>your</a:t>
            </a:r>
            <a:r>
              <a:rPr lang="fr-BE" sz="1600" dirty="0">
                <a:solidFill>
                  <a:srgbClr val="595959"/>
                </a:solidFill>
              </a:rPr>
              <a:t> admission file </a:t>
            </a:r>
            <a:r>
              <a:rPr lang="fr-BE" sz="1600" dirty="0" err="1">
                <a:solidFill>
                  <a:srgbClr val="595959"/>
                </a:solidFill>
              </a:rPr>
              <a:t>is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submitted</a:t>
            </a:r>
            <a:r>
              <a:rPr lang="fr-BE" sz="1600" b="1" dirty="0">
                <a:solidFill>
                  <a:srgbClr val="595959"/>
                </a:solidFill>
              </a:rPr>
              <a:t> and </a:t>
            </a:r>
            <a:r>
              <a:rPr lang="fr-BE" sz="1600" b="1" dirty="0" err="1">
                <a:solidFill>
                  <a:srgbClr val="595959"/>
                </a:solidFill>
              </a:rPr>
              <a:t>accepted</a:t>
            </a:r>
            <a:r>
              <a:rPr lang="fr-BE" sz="1600" b="1" dirty="0">
                <a:solidFill>
                  <a:srgbClr val="595959"/>
                </a:solidFill>
              </a:rPr>
              <a:t> by the CDD</a:t>
            </a:r>
            <a:r>
              <a:rPr lang="fr-BE" sz="1600" dirty="0">
                <a:solidFill>
                  <a:srgbClr val="595959"/>
                </a:solidFill>
              </a:rPr>
              <a:t>, </a:t>
            </a:r>
            <a:r>
              <a:rPr lang="fr-BE" sz="1600" dirty="0" err="1">
                <a:solidFill>
                  <a:srgbClr val="595959"/>
                </a:solidFill>
              </a:rPr>
              <a:t>it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dirty="0" err="1">
                <a:solidFill>
                  <a:srgbClr val="595959"/>
                </a:solidFill>
              </a:rPr>
              <a:t>is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automatically</a:t>
            </a:r>
            <a:r>
              <a:rPr lang="fr-BE" sz="1600" b="1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transferred</a:t>
            </a:r>
            <a:r>
              <a:rPr lang="fr-BE" sz="1600" b="1" dirty="0">
                <a:solidFill>
                  <a:srgbClr val="595959"/>
                </a:solidFill>
              </a:rPr>
              <a:t> to SIC</a:t>
            </a:r>
            <a:endParaRPr lang="fr-BE" sz="1600" dirty="0">
              <a:solidFill>
                <a:srgbClr val="595959"/>
              </a:solidFill>
            </a:endParaRPr>
          </a:p>
          <a:p>
            <a:pPr marL="285750" lvl="4" indent="-28575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Contacts</a:t>
            </a:r>
          </a:p>
          <a:p>
            <a:pPr marL="457200" lvl="5">
              <a:buClr>
                <a:srgbClr val="FFFFFF"/>
              </a:buClr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SIC LLN: 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  <a:hlinkClick r:id="rId8"/>
              </a:rPr>
              <a:t>inscription-lln@uclouvain.be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457200" lvl="5">
              <a:spcAft>
                <a:spcPts val="600"/>
              </a:spcAft>
              <a:buClr>
                <a:srgbClr val="FFFFFF"/>
              </a:buClr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SIC Mons: 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  <a:hlinkClick r:id="rId9"/>
              </a:rPr>
              <a:t>info-mons@uclouvain.be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285750" lvl="4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Warning: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Yearly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registration process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until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the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defense</a:t>
            </a:r>
            <a:endParaRPr lang="fr-BE" sz="1600" dirty="0">
              <a:solidFill>
                <a:schemeClr val="tx1">
                  <a:lumMod val="65000"/>
                  <a:lumOff val="35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23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3D876CAB-CEEB-00FE-BEC8-D79A3E8C87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336" y="4519158"/>
            <a:ext cx="2088232" cy="2126735"/>
          </a:xfrm>
          <a:prstGeom prst="flowChartConnector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F5ED5D-D285-AD6D-B89D-B202FBE6AC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5625" y="1222328"/>
            <a:ext cx="2223867" cy="2206672"/>
          </a:xfrm>
          <a:prstGeom prst="flowChartConnector">
            <a:avLst/>
          </a:prstGeom>
          <a:ln w="38100">
            <a:solidFill>
              <a:srgbClr val="A49738"/>
            </a:solidFill>
          </a:ln>
        </p:spPr>
      </p:pic>
    </p:spTree>
    <p:extLst>
      <p:ext uri="{BB962C8B-B14F-4D97-AF65-F5344CB8AC3E}">
        <p14:creationId xmlns:p14="http://schemas.microsoft.com/office/powerpoint/2010/main" val="211596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DD324-CB15-C3D9-3FC8-23819BC5F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894407A-F316-C6F3-D532-03107E1DDA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5"/>
          <a:stretch>
            <a:fillRect/>
          </a:stretch>
        </p:blipFill>
        <p:spPr>
          <a:xfrm>
            <a:off x="1558925" y="2492375"/>
            <a:ext cx="10633075" cy="4465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BCC0E1-F54F-B9B2-6C85-E21543C2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3. Doctoral program</a:t>
            </a:r>
          </a:p>
        </p:txBody>
      </p:sp>
    </p:spTree>
    <p:extLst>
      <p:ext uri="{BB962C8B-B14F-4D97-AF65-F5344CB8AC3E}">
        <p14:creationId xmlns:p14="http://schemas.microsoft.com/office/powerpoint/2010/main" val="350698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A331980-9B71-89A5-644D-0EA2A4F1BABB}"/>
              </a:ext>
            </a:extLst>
          </p:cNvPr>
          <p:cNvSpPr/>
          <p:nvPr/>
        </p:nvSpPr>
        <p:spPr>
          <a:xfrm>
            <a:off x="0" y="0"/>
            <a:ext cx="4727848" cy="6886280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A3998-B302-4D52-B0BE-DBC805054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Vade </a:t>
            </a:r>
            <a:r>
              <a:rPr lang="fr-BE" dirty="0" err="1"/>
              <a:t>mecum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B6AA42-9D03-F446-193F-E1384C4959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988839"/>
            <a:ext cx="6558313" cy="41385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Read in detail the vade mecum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New version will be published soon ;-) (mid-October 2026)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2E3234-7188-12FE-727C-8B99472A3B50}"/>
              </a:ext>
            </a:extLst>
          </p:cNvPr>
          <p:cNvSpPr txBox="1"/>
          <p:nvPr/>
        </p:nvSpPr>
        <p:spPr>
          <a:xfrm>
            <a:off x="4871864" y="6402130"/>
            <a:ext cx="105131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  <a:p>
            <a:r>
              <a:rPr lang="fr-BE" sz="1100" b="1" dirty="0">
                <a:solidFill>
                  <a:srgbClr val="002060"/>
                </a:solidFill>
              </a:rPr>
              <a:t> </a:t>
            </a:r>
            <a:r>
              <a:rPr lang="fr-BE" sz="11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https://uclouvain.be/en/faculties/lsm/doctoral-programmes</a:t>
            </a:r>
            <a:r>
              <a:rPr lang="fr-BE" sz="1100" dirty="0"/>
              <a:t>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0E1E2C8-0500-FED4-EBDC-6957028AC9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43" r="8543"/>
          <a:stretch/>
        </p:blipFill>
        <p:spPr>
          <a:xfrm>
            <a:off x="244156" y="437201"/>
            <a:ext cx="4239535" cy="60495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46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55B400C-82F3-A5FD-CD2B-353117739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360549"/>
            <a:ext cx="5973766" cy="476684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b="1" dirty="0"/>
              <a:t>3-year</a:t>
            </a:r>
            <a:r>
              <a:rPr lang="en-US" sz="2800" dirty="0"/>
              <a:t> </a:t>
            </a:r>
            <a:r>
              <a:rPr lang="en-US" sz="2800" dirty="0" err="1"/>
              <a:t>programme</a:t>
            </a:r>
            <a:r>
              <a:rPr lang="en-US" sz="2800" dirty="0"/>
              <a:t> worth </a:t>
            </a:r>
            <a:r>
              <a:rPr lang="en-US" sz="2800" b="1" dirty="0"/>
              <a:t>180 ECTS </a:t>
            </a:r>
            <a:r>
              <a:rPr lang="en-US" sz="2800" dirty="0"/>
              <a:t>in total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Thesis (≥120 ECTS) + Research Training </a:t>
            </a:r>
            <a:r>
              <a:rPr lang="en-US" sz="2800" dirty="0" err="1"/>
              <a:t>Programme</a:t>
            </a:r>
            <a:r>
              <a:rPr lang="en-US" sz="2800" dirty="0"/>
              <a:t> (60 ECTS)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Open to holders of recognized Master’s degrees (at least 300 ECTS)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50 % of graduates go into academia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b="1" dirty="0"/>
              <a:t>Tuition: </a:t>
            </a:r>
            <a:r>
              <a:rPr lang="en-US" sz="2800" dirty="0"/>
              <a:t>1194 € at definitive admission + 50 €/year administrative fee: teaching assistants and fellowship holders are exempt.</a:t>
            </a:r>
          </a:p>
          <a:p>
            <a:pPr>
              <a:buClr>
                <a:srgbClr val="A49738"/>
              </a:buClr>
            </a:pPr>
            <a:endParaRPr lang="en-US" dirty="0"/>
          </a:p>
          <a:p>
            <a:pPr>
              <a:buClr>
                <a:srgbClr val="A49738"/>
              </a:buClr>
            </a:pPr>
            <a:endParaRPr lang="en-US" dirty="0"/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528B32CB-BC2B-60BD-86EE-B83D52B8E92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5375920" y="4771261"/>
            <a:ext cx="655831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A3A6B80-7D4D-52C6-1A73-6A79B7D0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 Overview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118BA5-5096-B072-1128-CFC816F3005E}"/>
              </a:ext>
            </a:extLst>
          </p:cNvPr>
          <p:cNvSpPr txBox="1"/>
          <p:nvPr/>
        </p:nvSpPr>
        <p:spPr>
          <a:xfrm>
            <a:off x="5090474" y="652353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BD3041FB-86CE-9097-6423-ED1CC0E553B7}"/>
              </a:ext>
            </a:extLst>
          </p:cNvPr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E2D442-8351-25A5-0891-9DF82E772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88" y="1250021"/>
            <a:ext cx="7944611" cy="32700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6FEE18-37EA-725E-E972-8FA6C0C4B3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58" b="5494"/>
          <a:stretch>
            <a:fillRect/>
          </a:stretch>
        </p:blipFill>
        <p:spPr>
          <a:xfrm>
            <a:off x="318212" y="4520098"/>
            <a:ext cx="9586116" cy="227035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DC42BD-5421-B7F4-3641-04402D0C5A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1344" y="1158938"/>
            <a:ext cx="2880319" cy="4749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Very important slide for supervisors!!</a:t>
            </a:r>
          </a:p>
          <a:p>
            <a:endParaRPr lang="en-US" b="1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376947-6480-56F8-0EA8-84EB4B3B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Academic Admission criteria</a:t>
            </a: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A6FE77EB-1D8D-80D1-A8CE-744677513E64}"/>
              </a:ext>
            </a:extLst>
          </p:cNvPr>
          <p:cNvSpPr/>
          <p:nvPr/>
        </p:nvSpPr>
        <p:spPr>
          <a:xfrm>
            <a:off x="9698696" y="4520097"/>
            <a:ext cx="2175092" cy="2223057"/>
          </a:xfrm>
          <a:prstGeom prst="flowChartConnector">
            <a:avLst/>
          </a:prstGeom>
          <a:solidFill>
            <a:srgbClr val="839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Complementary training during the thesis </a:t>
            </a: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3BFE9A8-420E-DDFB-3683-CBA831A8744B}"/>
              </a:ext>
            </a:extLst>
          </p:cNvPr>
          <p:cNvSpPr/>
          <p:nvPr/>
        </p:nvSpPr>
        <p:spPr>
          <a:xfrm>
            <a:off x="573976" y="2098685"/>
            <a:ext cx="2175092" cy="2223057"/>
          </a:xfrm>
          <a:prstGeom prst="flowChartConnector">
            <a:avLst/>
          </a:prstGeom>
          <a:solidFill>
            <a:srgbClr val="A497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Diplomas accepted obtained with “Honors” </a:t>
            </a:r>
            <a:r>
              <a:rPr lang="en-US" b="1" dirty="0">
                <a:solidFill>
                  <a:srgbClr val="002060"/>
                </a:solidFill>
              </a:rPr>
              <a:t>– min 70%</a:t>
            </a:r>
          </a:p>
        </p:txBody>
      </p:sp>
    </p:spTree>
    <p:extLst>
      <p:ext uri="{BB962C8B-B14F-4D97-AF65-F5344CB8AC3E}">
        <p14:creationId xmlns:p14="http://schemas.microsoft.com/office/powerpoint/2010/main" val="384978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re 58">
            <a:extLst>
              <a:ext uri="{FF2B5EF4-FFF2-40B4-BE49-F238E27FC236}">
                <a16:creationId xmlns:a16="http://schemas.microsoft.com/office/drawing/2014/main" id="{F6547A77-AB3B-CCD6-21E9-FAB26F1CB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Doctoral process</a:t>
            </a:r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916E8B58-1749-AF02-418F-0C37313D0123}"/>
              </a:ext>
            </a:extLst>
          </p:cNvPr>
          <p:cNvSpPr txBox="1"/>
          <p:nvPr/>
        </p:nvSpPr>
        <p:spPr>
          <a:xfrm>
            <a:off x="12152786" y="446013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803BD320-DF76-9EA2-1331-2B151290C5F0}"/>
              </a:ext>
            </a:extLst>
          </p:cNvPr>
          <p:cNvGrpSpPr/>
          <p:nvPr/>
        </p:nvGrpSpPr>
        <p:grpSpPr>
          <a:xfrm>
            <a:off x="263352" y="1268760"/>
            <a:ext cx="11584036" cy="5628353"/>
            <a:chOff x="263352" y="1268760"/>
            <a:chExt cx="11584036" cy="5628353"/>
          </a:xfrm>
        </p:grpSpPr>
        <p:sp>
          <p:nvSpPr>
            <p:cNvPr id="107" name="Rectangle : coins arrondis 106">
              <a:extLst>
                <a:ext uri="{FF2B5EF4-FFF2-40B4-BE49-F238E27FC236}">
                  <a16:creationId xmlns:a16="http://schemas.microsoft.com/office/drawing/2014/main" id="{4F820782-60C2-9C66-0D8F-3FA7B86C20CE}"/>
                </a:ext>
              </a:extLst>
            </p:cNvPr>
            <p:cNvSpPr/>
            <p:nvPr/>
          </p:nvSpPr>
          <p:spPr>
            <a:xfrm>
              <a:off x="326108" y="1268760"/>
              <a:ext cx="11337392" cy="5411070"/>
            </a:xfrm>
            <a:prstGeom prst="roundRect">
              <a:avLst>
                <a:gd name="adj" fmla="val 10331"/>
              </a:avLst>
            </a:prstGeom>
            <a:solidFill>
              <a:srgbClr val="A497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58435943-B703-6A4B-23EA-97332E33BD64}"/>
                </a:ext>
              </a:extLst>
            </p:cNvPr>
            <p:cNvSpPr/>
            <p:nvPr/>
          </p:nvSpPr>
          <p:spPr>
            <a:xfrm>
              <a:off x="902172" y="1268760"/>
              <a:ext cx="10945216" cy="5411070"/>
            </a:xfrm>
            <a:prstGeom prst="roundRect">
              <a:avLst>
                <a:gd name="adj" fmla="val 10331"/>
              </a:avLst>
            </a:prstGeom>
            <a:solidFill>
              <a:srgbClr val="E4DE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>
              <a:cxnSpLocks/>
            </p:cNvCxnSpPr>
            <p:nvPr/>
          </p:nvCxnSpPr>
          <p:spPr bwMode="auto">
            <a:xfrm flipH="1">
              <a:off x="4286548" y="363279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36" name="TextBox 35"/>
            <p:cNvSpPr txBox="1"/>
            <p:nvPr/>
          </p:nvSpPr>
          <p:spPr>
            <a:xfrm>
              <a:off x="3057775" y="4396388"/>
              <a:ext cx="655949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1 yr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031114" y="4396388"/>
              <a:ext cx="735201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2 yrs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78836" y="4396388"/>
              <a:ext cx="655949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≥ 1 yr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267285" y="4424590"/>
              <a:ext cx="830356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3 </a:t>
              </a:r>
              <a:r>
                <a:rPr lang="en-US" sz="1600" b="1" dirty="0" err="1">
                  <a:solidFill>
                    <a:srgbClr val="A49738"/>
                  </a:solidFill>
                  <a:cs typeface="TrueStoneSans Regular"/>
                </a:rPr>
                <a:t>mth</a:t>
              </a:r>
              <a:endParaRPr lang="en-US" sz="1600" b="1" dirty="0">
                <a:solidFill>
                  <a:srgbClr val="A49738"/>
                </a:solidFill>
                <a:cs typeface="TrueStoneSans Regular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272556" y="4818845"/>
              <a:ext cx="1941984" cy="337755"/>
            </a:xfrm>
            <a:prstGeom prst="rect">
              <a:avLst/>
            </a:prstGeom>
            <a:solidFill>
              <a:srgbClr val="8398BD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Temp supervisor</a:t>
              </a: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4286548" y="4818845"/>
              <a:ext cx="6463519" cy="337755"/>
            </a:xfrm>
            <a:prstGeom prst="rect">
              <a:avLst/>
            </a:prstGeom>
            <a:solidFill>
              <a:srgbClr val="8398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Supervisor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4286548" y="5243078"/>
              <a:ext cx="6462032" cy="341450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Supervisory panel</a:t>
              </a:r>
            </a:p>
          </p:txBody>
        </p:sp>
        <p:cxnSp>
          <p:nvCxnSpPr>
            <p:cNvPr id="99" name="Connecteur droit avec flèche 98">
              <a:extLst>
                <a:ext uri="{FF2B5EF4-FFF2-40B4-BE49-F238E27FC236}">
                  <a16:creationId xmlns:a16="http://schemas.microsoft.com/office/drawing/2014/main" id="{2E5A2E68-A60A-7164-13F1-1D4AC528FE5B}"/>
                </a:ext>
              </a:extLst>
            </p:cNvPr>
            <p:cNvCxnSpPr>
              <a:cxnSpLocks/>
            </p:cNvCxnSpPr>
            <p:nvPr/>
          </p:nvCxnSpPr>
          <p:spPr>
            <a:xfrm>
              <a:off x="1432430" y="1976072"/>
              <a:ext cx="998291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 bwMode="auto">
            <a:xfrm>
              <a:off x="8369089" y="5648480"/>
              <a:ext cx="2379491" cy="314328"/>
            </a:xfrm>
            <a:prstGeom prst="rect">
              <a:avLst/>
            </a:prstGeom>
            <a:solidFill>
              <a:srgbClr val="A4973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Doctoral jury</a:t>
              </a:r>
            </a:p>
          </p:txBody>
        </p:sp>
        <p:sp>
          <p:nvSpPr>
            <p:cNvPr id="11" name="Shape 3">
              <a:extLst>
                <a:ext uri="{FF2B5EF4-FFF2-40B4-BE49-F238E27FC236}">
                  <a16:creationId xmlns:a16="http://schemas.microsoft.com/office/drawing/2014/main" id="{F67DF3DC-279D-FAF2-26C8-2FF53AE650CB}"/>
                </a:ext>
              </a:extLst>
            </p:cNvPr>
            <p:cNvSpPr/>
            <p:nvPr/>
          </p:nvSpPr>
          <p:spPr>
            <a:xfrm>
              <a:off x="1959736" y="1601554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76A5B8CF-A0A9-CC9D-95DA-16D27A6EE575}"/>
                </a:ext>
              </a:extLst>
            </p:cNvPr>
            <p:cNvSpPr txBox="1"/>
            <p:nvPr/>
          </p:nvSpPr>
          <p:spPr>
            <a:xfrm>
              <a:off x="1262212" y="2449647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Pre-Admission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B679E05B-594C-CE02-20AB-06164470A835}"/>
                </a:ext>
              </a:extLst>
            </p:cNvPr>
            <p:cNvSpPr txBox="1"/>
            <p:nvPr/>
          </p:nvSpPr>
          <p:spPr>
            <a:xfrm>
              <a:off x="1432430" y="2774523"/>
              <a:ext cx="1718747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Optional, max. 12 months, for visas &amp; funding applications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hape 7">
              <a:extLst>
                <a:ext uri="{FF2B5EF4-FFF2-40B4-BE49-F238E27FC236}">
                  <a16:creationId xmlns:a16="http://schemas.microsoft.com/office/drawing/2014/main" id="{8E6C17F6-94B7-6DF9-0137-2E8E144D7039}"/>
                </a:ext>
              </a:extLst>
            </p:cNvPr>
            <p:cNvSpPr/>
            <p:nvPr/>
          </p:nvSpPr>
          <p:spPr>
            <a:xfrm>
              <a:off x="3855038" y="1583006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7" name="Text 9">
              <a:extLst>
                <a:ext uri="{FF2B5EF4-FFF2-40B4-BE49-F238E27FC236}">
                  <a16:creationId xmlns:a16="http://schemas.microsoft.com/office/drawing/2014/main" id="{432B6B98-7068-5F45-8C4C-0EB8659DDB6B}"/>
                </a:ext>
              </a:extLst>
            </p:cNvPr>
            <p:cNvSpPr txBox="1"/>
            <p:nvPr/>
          </p:nvSpPr>
          <p:spPr>
            <a:xfrm>
              <a:off x="3278436" y="2437353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Admission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 10">
              <a:extLst>
                <a:ext uri="{FF2B5EF4-FFF2-40B4-BE49-F238E27FC236}">
                  <a16:creationId xmlns:a16="http://schemas.microsoft.com/office/drawing/2014/main" id="{B47DF4D7-C9CD-AE51-DC26-CAA852CD3355}"/>
                </a:ext>
              </a:extLst>
            </p:cNvPr>
            <p:cNvSpPr txBox="1"/>
            <p:nvPr/>
          </p:nvSpPr>
          <p:spPr>
            <a:xfrm>
              <a:off x="3570894" y="2785810"/>
              <a:ext cx="1651758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Mandatory: supervisor, panel &amp; registration confirmed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hape 11">
              <a:extLst>
                <a:ext uri="{FF2B5EF4-FFF2-40B4-BE49-F238E27FC236}">
                  <a16:creationId xmlns:a16="http://schemas.microsoft.com/office/drawing/2014/main" id="{82FDFC2B-EBEB-1672-D086-6DBAB4B67FF8}"/>
                </a:ext>
              </a:extLst>
            </p:cNvPr>
            <p:cNvSpPr/>
            <p:nvPr/>
          </p:nvSpPr>
          <p:spPr>
            <a:xfrm>
              <a:off x="5875463" y="1588022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2A740DE6-5EF7-510E-A43A-EC2C1594386B}"/>
                </a:ext>
              </a:extLst>
            </p:cNvPr>
            <p:cNvSpPr txBox="1"/>
            <p:nvPr/>
          </p:nvSpPr>
          <p:spPr>
            <a:xfrm>
              <a:off x="5151935" y="2429370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Confirmation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 14">
              <a:extLst>
                <a:ext uri="{FF2B5EF4-FFF2-40B4-BE49-F238E27FC236}">
                  <a16:creationId xmlns:a16="http://schemas.microsoft.com/office/drawing/2014/main" id="{B85DFC28-F101-6325-A9C8-01FA5B88BC9F}"/>
                </a:ext>
              </a:extLst>
            </p:cNvPr>
            <p:cNvSpPr txBox="1"/>
            <p:nvPr/>
          </p:nvSpPr>
          <p:spPr>
            <a:xfrm>
              <a:off x="5222652" y="2732940"/>
              <a:ext cx="193395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Within 24 months of admission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Shape 15">
              <a:extLst>
                <a:ext uri="{FF2B5EF4-FFF2-40B4-BE49-F238E27FC236}">
                  <a16:creationId xmlns:a16="http://schemas.microsoft.com/office/drawing/2014/main" id="{6CD1482E-7B97-6392-8762-F8399FE37033}"/>
                </a:ext>
              </a:extLst>
            </p:cNvPr>
            <p:cNvSpPr/>
            <p:nvPr/>
          </p:nvSpPr>
          <p:spPr>
            <a:xfrm>
              <a:off x="7932640" y="1597288"/>
              <a:ext cx="731520" cy="731520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5" name="Text 17">
              <a:extLst>
                <a:ext uri="{FF2B5EF4-FFF2-40B4-BE49-F238E27FC236}">
                  <a16:creationId xmlns:a16="http://schemas.microsoft.com/office/drawing/2014/main" id="{BC17E761-CFE7-D60C-FA28-F604AD263E48}"/>
                </a:ext>
              </a:extLst>
            </p:cNvPr>
            <p:cNvSpPr txBox="1"/>
            <p:nvPr/>
          </p:nvSpPr>
          <p:spPr>
            <a:xfrm>
              <a:off x="7248209" y="2438636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Private Defense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47513D36-2EEE-D9E2-805F-841815D4BCA5}"/>
                </a:ext>
              </a:extLst>
            </p:cNvPr>
            <p:cNvSpPr txBox="1"/>
            <p:nvPr/>
          </p:nvSpPr>
          <p:spPr>
            <a:xfrm>
              <a:off x="263352" y="2579153"/>
              <a:ext cx="738664" cy="285499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CDD - CDE</a:t>
              </a:r>
            </a:p>
          </p:txBody>
        </p:sp>
        <p:cxnSp>
          <p:nvCxnSpPr>
            <p:cNvPr id="78" name="Straight Connector 22">
              <a:extLst>
                <a:ext uri="{FF2B5EF4-FFF2-40B4-BE49-F238E27FC236}">
                  <a16:creationId xmlns:a16="http://schemas.microsoft.com/office/drawing/2014/main" id="{44FC24CD-F72A-2737-2A9B-D4B012CD468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02771" y="362485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79" name="Straight Connector 22">
              <a:extLst>
                <a:ext uri="{FF2B5EF4-FFF2-40B4-BE49-F238E27FC236}">
                  <a16:creationId xmlns:a16="http://schemas.microsoft.com/office/drawing/2014/main" id="{E6AAAC73-F360-29FA-A270-3F57C22F6BA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42332" y="3632256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89" name="Shape 15">
              <a:extLst>
                <a:ext uri="{FF2B5EF4-FFF2-40B4-BE49-F238E27FC236}">
                  <a16:creationId xmlns:a16="http://schemas.microsoft.com/office/drawing/2014/main" id="{00C46D04-9C56-C0BE-6733-9DE7F7FDB1BE}"/>
                </a:ext>
              </a:extLst>
            </p:cNvPr>
            <p:cNvSpPr/>
            <p:nvPr/>
          </p:nvSpPr>
          <p:spPr>
            <a:xfrm>
              <a:off x="10108363" y="1627424"/>
              <a:ext cx="731520" cy="731520"/>
            </a:xfrm>
            <a:prstGeom prst="ellipse">
              <a:avLst/>
            </a:prstGeom>
            <a:solidFill>
              <a:srgbClr val="A49738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BE" sz="28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Text 17">
              <a:extLst>
                <a:ext uri="{FF2B5EF4-FFF2-40B4-BE49-F238E27FC236}">
                  <a16:creationId xmlns:a16="http://schemas.microsoft.com/office/drawing/2014/main" id="{6BE0EFFD-568F-56B0-1A8B-96EC2FA8F463}"/>
                </a:ext>
              </a:extLst>
            </p:cNvPr>
            <p:cNvSpPr txBox="1"/>
            <p:nvPr/>
          </p:nvSpPr>
          <p:spPr>
            <a:xfrm>
              <a:off x="9456236" y="2457685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Public Defense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2" name="Straight Connector 22">
              <a:extLst>
                <a:ext uri="{FF2B5EF4-FFF2-40B4-BE49-F238E27FC236}">
                  <a16:creationId xmlns:a16="http://schemas.microsoft.com/office/drawing/2014/main" id="{54379452-C944-8D49-9482-D030C98AD87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69089" y="3688923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93" name="Straight Connector 22">
              <a:extLst>
                <a:ext uri="{FF2B5EF4-FFF2-40B4-BE49-F238E27FC236}">
                  <a16:creationId xmlns:a16="http://schemas.microsoft.com/office/drawing/2014/main" id="{75477C42-C0F9-2484-F62E-29AEF60C9A0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50066" y="3651562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7EE3904F-9FC9-CD18-15ED-D5A9E319C1ED}"/>
                </a:ext>
              </a:extLst>
            </p:cNvPr>
            <p:cNvSpPr/>
            <p:nvPr/>
          </p:nvSpPr>
          <p:spPr>
            <a:xfrm>
              <a:off x="1118196" y="5807073"/>
              <a:ext cx="6234694" cy="728741"/>
            </a:xfrm>
            <a:prstGeom prst="roundRect">
              <a:avLst>
                <a:gd name="adj" fmla="val 33077"/>
              </a:avLst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5912B3AE-035D-3ED4-3892-FE2F92BE3BCB}"/>
                </a:ext>
              </a:extLst>
            </p:cNvPr>
            <p:cNvCxnSpPr>
              <a:cxnSpLocks/>
            </p:cNvCxnSpPr>
            <p:nvPr/>
          </p:nvCxnSpPr>
          <p:spPr>
            <a:xfrm>
              <a:off x="2342333" y="4396388"/>
              <a:ext cx="8406247" cy="3579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72FB11B9-11CE-1DE9-3B56-7D6E9C1F1849}"/>
                </a:ext>
              </a:extLst>
            </p:cNvPr>
            <p:cNvSpPr txBox="1"/>
            <p:nvPr/>
          </p:nvSpPr>
          <p:spPr>
            <a:xfrm>
              <a:off x="1959736" y="5912574"/>
              <a:ext cx="539315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1" u="none" strike="noStrike" kern="1200" cap="none" spc="0" normalizeH="0" baseline="0" noProof="0" dirty="0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Admission is required to undertake activities in the </a:t>
              </a:r>
              <a:r>
                <a:rPr kumimoji="0" lang="en-US" sz="13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programme</a:t>
              </a:r>
              <a:r>
                <a:rPr kumimoji="0" lang="en-US" sz="1300" b="1" i="1" u="none" strike="noStrike" kern="1200" cap="none" spc="0" normalizeH="0" baseline="0" noProof="0" dirty="0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: </a:t>
              </a:r>
              <a:r>
                <a:rPr kumimoji="0" lang="en-US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222A4D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ECTS credit is awarded for work done before (pre-)admission.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" name="Espace réservé pour une image  17">
              <a:extLst>
                <a:ext uri="{FF2B5EF4-FFF2-40B4-BE49-F238E27FC236}">
                  <a16:creationId xmlns:a16="http://schemas.microsoft.com/office/drawing/2014/main" id="{1DB9BE21-6C3A-D949-F125-F273EA865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93177" y="5725172"/>
              <a:ext cx="878505" cy="882650"/>
            </a:xfrm>
            <a:prstGeom prst="flowChartConnector">
              <a:avLst/>
            </a:prstGeom>
          </p:spPr>
        </p:pic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DB476A00-5752-4302-3039-942D044A5081}"/>
                </a:ext>
              </a:extLst>
            </p:cNvPr>
            <p:cNvSpPr txBox="1"/>
            <p:nvPr/>
          </p:nvSpPr>
          <p:spPr>
            <a:xfrm>
              <a:off x="326715" y="6635503"/>
              <a:ext cx="1051316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BE" sz="1100" b="1" dirty="0">
                  <a:solidFill>
                    <a:srgbClr val="002060"/>
                  </a:solidFill>
                </a:rPr>
                <a:t>Reference: </a:t>
              </a:r>
              <a:r>
                <a:rPr lang="nl-NL" sz="1100" dirty="0" err="1">
                  <a:solidFill>
                    <a:srgbClr val="002060"/>
                  </a:solidFill>
                </a:rPr>
                <a:t>Doctoral</a:t>
              </a:r>
              <a:r>
                <a:rPr lang="nl-NL" sz="1100" dirty="0">
                  <a:solidFill>
                    <a:srgbClr val="002060"/>
                  </a:solidFill>
                </a:rPr>
                <a:t> Program in Management — Vademecum 2026-2027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471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45C55A8D-62C3-3AE0-E402-3B335F6EC7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6" name="Text 4"/>
          <p:cNvSpPr txBox="1"/>
          <p:nvPr/>
        </p:nvSpPr>
        <p:spPr>
          <a:xfrm>
            <a:off x="1051560" y="15910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051560" y="21396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051560" y="268833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051560" y="323697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051560" y="378561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1051560" y="4334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1051560" y="48828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7D5370-A71F-A96E-7053-7414F51B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Admission Application</a:t>
            </a:r>
            <a:br>
              <a:rPr lang="en-US" dirty="0"/>
            </a:br>
            <a:r>
              <a:rPr lang="en-US" b="0" i="1" dirty="0"/>
              <a:t>What's Needed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9B1E443B-9165-AE04-C354-25C0CD1A0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268760"/>
            <a:ext cx="6558313" cy="476684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Identity documents, CV &amp; degree certificates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Proof of Master's degree, obtained with Honors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English proficiency documentation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Signed Letter of Support from a permanent faculty supervisor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Research proposal (objectives, lit. review, methodology, bibliography, plan)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Supervisory panel proposal (≥2 members, ≥1 full-time UCLouvain professor)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Research training </a:t>
            </a:r>
            <a:r>
              <a:rPr lang="en-US" sz="2000" dirty="0" err="1"/>
              <a:t>programme</a:t>
            </a:r>
            <a:r>
              <a:rPr lang="en-US" sz="2000" dirty="0"/>
              <a:t> as a 4-year Gantt chart</a:t>
            </a:r>
          </a:p>
          <a:p>
            <a:endParaRPr lang="en-US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F4DA9ED-9AFE-7419-0C8A-7CBF17107747}"/>
              </a:ext>
            </a:extLst>
          </p:cNvPr>
          <p:cNvSpPr/>
          <p:nvPr/>
        </p:nvSpPr>
        <p:spPr>
          <a:xfrm>
            <a:off x="5069682" y="5013176"/>
            <a:ext cx="3909242" cy="1549718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7728797B-CCA5-5EB7-8A13-37C7EDAE95C0}"/>
              </a:ext>
            </a:extLst>
          </p:cNvPr>
          <p:cNvSpPr txBox="1"/>
          <p:nvPr/>
        </p:nvSpPr>
        <p:spPr>
          <a:xfrm>
            <a:off x="5270903" y="5456913"/>
            <a:ext cx="3577459" cy="114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Submission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 the OSIS-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Doctorat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platform. Reviewed several times a year by the CDD.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 sent to the candidate, supervisor(s), panel members &amp; Enrolment Office.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011F6EA0-2F4A-BF42-3F9B-BC8C43FE43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48362" y="5185717"/>
            <a:ext cx="1110290" cy="1130762"/>
          </a:xfrm>
          <a:prstGeom prst="flowChartConnector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B59F3249-41CE-786C-0684-72A752870D1F}"/>
              </a:ext>
            </a:extLst>
          </p:cNvPr>
          <p:cNvSpPr txBox="1"/>
          <p:nvPr/>
        </p:nvSpPr>
        <p:spPr>
          <a:xfrm>
            <a:off x="4846320" y="659735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42375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C2720A-A73A-B386-2805-ABCA81F6D8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research proposal is a document edited </a:t>
            </a:r>
            <a:r>
              <a:rPr lang="en-US" b="1" dirty="0"/>
              <a:t>in English or French </a:t>
            </a:r>
            <a:r>
              <a:rPr lang="en-US" dirty="0"/>
              <a:t>using the specific form with the following contents: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Tentative thesis title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Summary of the objective or research questions for the project, including a statement of the motivation and originality of the chosen topic within the field of management.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Short state-of-the-art literature review for recent work related to the proposed project.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Methodological statement sufficiently detailed to enable an assessment of its relevance with respect to the stated research questions.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Scientific bibliography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Tentative project plan outlining human, material and financial resources necessary to complete the project.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03FB35F-47CD-E543-9CF3-E1B37C4D55CE}"/>
              </a:ext>
            </a:extLst>
          </p:cNvPr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98BF71-85A9-EEA5-012B-585E54E2D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research proposal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1D11D6-EE2F-1EBA-2E88-455B2A0D7AEC}"/>
              </a:ext>
            </a:extLst>
          </p:cNvPr>
          <p:cNvSpPr/>
          <p:nvPr/>
        </p:nvSpPr>
        <p:spPr>
          <a:xfrm>
            <a:off x="2283411" y="5631856"/>
            <a:ext cx="8690065" cy="82148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24">
            <a:extLst>
              <a:ext uri="{FF2B5EF4-FFF2-40B4-BE49-F238E27FC236}">
                <a16:creationId xmlns:a16="http://schemas.microsoft.com/office/drawing/2014/main" id="{8CC54A78-DD9D-D710-0E82-89E771077F1B}"/>
              </a:ext>
            </a:extLst>
          </p:cNvPr>
          <p:cNvSpPr txBox="1"/>
          <p:nvPr/>
        </p:nvSpPr>
        <p:spPr>
          <a:xfrm>
            <a:off x="2697071" y="5773601"/>
            <a:ext cx="8073444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/>
              <a:t>Projects that are insufficiently specified, too ambitious or inadequate in terms of methodology or literature are rejected.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81607B9B-D0D4-678D-C24B-736E4DF072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21485" y="5432132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9345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8CF7A82-5FCF-13E8-E453-2792D7F547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600" y="1592767"/>
            <a:ext cx="5109982" cy="206845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Supervisor</a:t>
            </a:r>
          </a:p>
          <a:p>
            <a:pPr lvl="1"/>
            <a:r>
              <a:rPr lang="en-US" dirty="0"/>
              <a:t>Senior faculty member (professor or permanent scientist) holding a doctorate</a:t>
            </a:r>
          </a:p>
          <a:p>
            <a:pPr lvl="1"/>
            <a:r>
              <a:rPr lang="en-US" dirty="0"/>
              <a:t>Co-supervision possible: at least one supervisor must be UCLouvain</a:t>
            </a:r>
          </a:p>
          <a:p>
            <a:pPr lvl="1"/>
            <a:r>
              <a:rPr lang="en-US" dirty="0"/>
              <a:t>Must sign a Letter of Support confirming commitment to the project</a:t>
            </a:r>
          </a:p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9659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156773" y="4069081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13" name="Text 11"/>
          <p:cNvSpPr txBox="1"/>
          <p:nvPr/>
        </p:nvSpPr>
        <p:spPr>
          <a:xfrm>
            <a:off x="649224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4B9B2F-3F5F-5A0D-D0C7-1B8F34830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5" y="240426"/>
            <a:ext cx="5109982" cy="1176894"/>
          </a:xfrm>
        </p:spPr>
        <p:txBody>
          <a:bodyPr>
            <a:normAutofit/>
          </a:bodyPr>
          <a:lstStyle/>
          <a:p>
            <a:r>
              <a:rPr lang="en-US" dirty="0"/>
              <a:t>Supervisor &amp; Supervisory Panel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98A7A453-59FD-16C4-40D7-353C9A6A179E}"/>
              </a:ext>
            </a:extLst>
          </p:cNvPr>
          <p:cNvSpPr txBox="1">
            <a:spLocks/>
          </p:cNvSpPr>
          <p:nvPr/>
        </p:nvSpPr>
        <p:spPr>
          <a:xfrm>
            <a:off x="5806440" y="4177854"/>
            <a:ext cx="5669280" cy="2068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385763" rtl="0" eaLnBrk="1" latinLnBrk="0" hangingPunct="1">
              <a:lnSpc>
                <a:spcPct val="90000"/>
              </a:lnSpc>
              <a:spcBef>
                <a:spcPts val="422"/>
              </a:spcBef>
              <a:buClr>
                <a:srgbClr val="8398BD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1pPr>
            <a:lvl2pPr marL="478631" indent="-2857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 sz="18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2pPr>
            <a:lvl3pPr marL="671513" indent="-2857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3pPr>
            <a:lvl4pPr marL="750094" indent="-1714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4pPr>
            <a:lvl5pPr marL="942975" indent="-1714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5pPr>
            <a:lvl6pPr marL="1060847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729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610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91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The Panel</a:t>
            </a:r>
          </a:p>
          <a:p>
            <a:pPr lvl="1"/>
            <a:r>
              <a:rPr lang="en-US" dirty="0"/>
              <a:t>At least 2 additional eligible members</a:t>
            </a:r>
          </a:p>
          <a:p>
            <a:pPr lvl="1"/>
            <a:r>
              <a:rPr lang="en-US" dirty="0"/>
              <a:t>≥1 internal full-time UCLouvain professor + ≥1 external to the research group</a:t>
            </a:r>
          </a:p>
          <a:p>
            <a:pPr lvl="1"/>
            <a:r>
              <a:rPr lang="en-US" dirty="0"/>
              <a:t>Meets at least once a year with the candidate; completes an annual report</a:t>
            </a:r>
          </a:p>
          <a:p>
            <a:endParaRPr lang="en-US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6B552F9F-7A5F-11D9-7665-CE601EECA759}"/>
              </a:ext>
            </a:extLst>
          </p:cNvPr>
          <p:cNvSpPr/>
          <p:nvPr/>
        </p:nvSpPr>
        <p:spPr>
          <a:xfrm>
            <a:off x="5202371" y="1495044"/>
            <a:ext cx="640080" cy="640080"/>
          </a:xfrm>
          <a:prstGeom prst="ellipse">
            <a:avLst/>
          </a:prstGeom>
          <a:solidFill>
            <a:srgbClr val="002060"/>
          </a:solidFill>
          <a:ln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0811776-68F9-0D19-5C67-6A0C4EEF23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75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0846258-22DD-5966-9EB3-07E02FFACF46}"/>
              </a:ext>
            </a:extLst>
          </p:cNvPr>
          <p:cNvCxnSpPr>
            <a:cxnSpLocks/>
          </p:cNvCxnSpPr>
          <p:nvPr/>
        </p:nvCxnSpPr>
        <p:spPr>
          <a:xfrm>
            <a:off x="406051" y="4787528"/>
            <a:ext cx="11784739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2"/>
          <p:cNvSpPr/>
          <p:nvPr/>
        </p:nvSpPr>
        <p:spPr>
          <a:xfrm>
            <a:off x="6021056" y="1713177"/>
            <a:ext cx="2926080" cy="1344463"/>
          </a:xfrm>
          <a:prstGeom prst="roundRect">
            <a:avLst>
              <a:gd name="adj" fmla="val 8000"/>
            </a:avLst>
          </a:prstGeom>
          <a:solidFill>
            <a:srgbClr val="1E276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039077" y="18470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9A227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MAX. 24 months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039077" y="23957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deadline from definitive admission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044164" y="1656465"/>
            <a:ext cx="2926080" cy="1547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Mandatory for renewal of your FNRS/FSR fellowship and your 2nd Teaching Assistant contract </a:t>
            </a:r>
            <a:r>
              <a:rPr lang="en-US" sz="1400" b="1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C00000"/>
              </a:solidFill>
              <a:ea typeface="Calibri" pitchFamily="34" charset="-122"/>
              <a:cs typeface="Calibri" pitchFamily="34" charset="-120"/>
            </a:endParaRPr>
          </a:p>
          <a:p>
            <a:pPr lvl="0" defTabSz="914400">
              <a:defRPr/>
            </a:pPr>
            <a:r>
              <a:rPr lang="fr-BE" sz="1400" dirty="0"/>
              <a:t>⚠️ </a:t>
            </a:r>
            <a:r>
              <a:rPr lang="fr-BE" sz="1400" b="1" dirty="0">
                <a:solidFill>
                  <a:srgbClr val="C00000"/>
                </a:solidFill>
              </a:rPr>
              <a:t>Plan </a:t>
            </a:r>
            <a:r>
              <a:rPr lang="fr-BE" sz="1400" b="1" dirty="0" err="1">
                <a:solidFill>
                  <a:srgbClr val="C00000"/>
                </a:solidFill>
              </a:rPr>
              <a:t>ahead</a:t>
            </a:r>
            <a:r>
              <a:rPr lang="fr-BE" sz="1400" b="1" dirty="0">
                <a:solidFill>
                  <a:srgbClr val="C00000"/>
                </a:solidFill>
              </a:rPr>
              <a:t>: the </a:t>
            </a:r>
            <a:r>
              <a:rPr lang="fr-BE" sz="1400" b="1" dirty="0" err="1">
                <a:solidFill>
                  <a:srgbClr val="C00000"/>
                </a:solidFill>
              </a:rPr>
              <a:t>renewal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decision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is</a:t>
            </a:r>
            <a:r>
              <a:rPr lang="fr-BE" sz="1400" b="1" dirty="0">
                <a:solidFill>
                  <a:srgbClr val="C00000"/>
                </a:solidFill>
              </a:rPr>
              <a:t> made at least 6 </a:t>
            </a:r>
            <a:r>
              <a:rPr lang="fr-BE" sz="1400" b="1" dirty="0" err="1">
                <a:solidFill>
                  <a:srgbClr val="C00000"/>
                </a:solidFill>
              </a:rPr>
              <a:t>months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before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your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contract</a:t>
            </a:r>
            <a:r>
              <a:rPr lang="fr-BE" sz="1400" b="1" dirty="0">
                <a:solidFill>
                  <a:srgbClr val="C00000"/>
                </a:solidFill>
              </a:rPr>
              <a:t>/</a:t>
            </a:r>
            <a:r>
              <a:rPr lang="fr-BE" sz="1400" b="1" dirty="0" err="1">
                <a:solidFill>
                  <a:srgbClr val="C00000"/>
                </a:solidFill>
              </a:rPr>
              <a:t>fellowship</a:t>
            </a:r>
            <a:r>
              <a:rPr lang="fr-BE" sz="1400" b="1" dirty="0">
                <a:solidFill>
                  <a:srgbClr val="C00000"/>
                </a:solidFill>
              </a:rPr>
              <a:t> ends</a:t>
            </a:r>
          </a:p>
          <a:p>
            <a:pPr lvl="0" defTabSz="914400">
              <a:defRPr/>
            </a:pPr>
            <a:endParaRPr lang="fr-BE" sz="1400" b="1" dirty="0">
              <a:solidFill>
                <a:srgbClr val="C00000"/>
              </a:solidFill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If you</a:t>
            </a: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fail, the CDD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may</a:t>
            </a: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allow one retry, within 12 months.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94190" y="4185792"/>
            <a:ext cx="1926336" cy="172988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378390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378390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729166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Log confirmation date in the Virtual Office (≥1 month ahead)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943614" y="4192362"/>
            <a:ext cx="1926336" cy="1723317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27814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627814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2978590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Submit written report / article(s) via OSIS (2 weeks ahead)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193038" y="4192362"/>
            <a:ext cx="1926336" cy="172331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877238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877238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228014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20-minute oral presentation to the panel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442462" y="4185792"/>
            <a:ext cx="1926336" cy="172988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126662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8126662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7477438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Panel deliberates: pass / fail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691886" y="4185790"/>
            <a:ext cx="1926336" cy="1729889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0376086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10376086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9726862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Signed report uploaded to OSIS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D73E974-D9E3-5DB5-71DA-6267E54052B8}"/>
              </a:ext>
            </a:extLst>
          </p:cNvPr>
          <p:cNvSpPr txBox="1"/>
          <p:nvPr/>
        </p:nvSpPr>
        <p:spPr>
          <a:xfrm>
            <a:off x="407368" y="645333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31" name="Titre 30">
            <a:extLst>
              <a:ext uri="{FF2B5EF4-FFF2-40B4-BE49-F238E27FC236}">
                <a16:creationId xmlns:a16="http://schemas.microsoft.com/office/drawing/2014/main" id="{063450A2-7CE8-AD39-9AE1-142D4F35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Confirmation Steps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E6D36A3-A2FE-1E9F-03BC-E32F598E7AC8}"/>
              </a:ext>
            </a:extLst>
          </p:cNvPr>
          <p:cNvGrpSpPr/>
          <p:nvPr/>
        </p:nvGrpSpPr>
        <p:grpSpPr>
          <a:xfrm>
            <a:off x="611249" y="1263341"/>
            <a:ext cx="4980588" cy="2087673"/>
            <a:chOff x="213626" y="1268760"/>
            <a:chExt cx="11633762" cy="5411070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4C246F7-8A41-8E77-27A6-57943E13FE46}"/>
                </a:ext>
              </a:extLst>
            </p:cNvPr>
            <p:cNvSpPr/>
            <p:nvPr/>
          </p:nvSpPr>
          <p:spPr>
            <a:xfrm>
              <a:off x="326108" y="1268760"/>
              <a:ext cx="11337392" cy="5411070"/>
            </a:xfrm>
            <a:prstGeom prst="roundRect">
              <a:avLst>
                <a:gd name="adj" fmla="val 10331"/>
              </a:avLst>
            </a:prstGeom>
            <a:solidFill>
              <a:srgbClr val="A497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2EDF10E-EA2C-8851-237D-6E187550D188}"/>
                </a:ext>
              </a:extLst>
            </p:cNvPr>
            <p:cNvSpPr/>
            <p:nvPr/>
          </p:nvSpPr>
          <p:spPr>
            <a:xfrm>
              <a:off x="902172" y="1268760"/>
              <a:ext cx="10945216" cy="5411070"/>
            </a:xfrm>
            <a:prstGeom prst="roundRect">
              <a:avLst>
                <a:gd name="adj" fmla="val 10331"/>
              </a:avLst>
            </a:prstGeom>
            <a:solidFill>
              <a:srgbClr val="E4DE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39" name="Straight Connector 22">
              <a:extLst>
                <a:ext uri="{FF2B5EF4-FFF2-40B4-BE49-F238E27FC236}">
                  <a16:creationId xmlns:a16="http://schemas.microsoft.com/office/drawing/2014/main" id="{8460219B-62E3-08B5-FC71-8020B11B12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86548" y="363279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40" name="TextBox 35">
              <a:extLst>
                <a:ext uri="{FF2B5EF4-FFF2-40B4-BE49-F238E27FC236}">
                  <a16:creationId xmlns:a16="http://schemas.microsoft.com/office/drawing/2014/main" id="{9B1C170F-63C0-F4B5-EB60-0C22243C0740}"/>
                </a:ext>
              </a:extLst>
            </p:cNvPr>
            <p:cNvSpPr txBox="1"/>
            <p:nvPr/>
          </p:nvSpPr>
          <p:spPr>
            <a:xfrm>
              <a:off x="3057776" y="4396389"/>
              <a:ext cx="1045415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1 yr</a:t>
              </a:r>
            </a:p>
          </p:txBody>
        </p:sp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0698B3CD-A5D5-4BF6-5DAD-E512AB49A9F9}"/>
                </a:ext>
              </a:extLst>
            </p:cNvPr>
            <p:cNvSpPr txBox="1"/>
            <p:nvPr/>
          </p:nvSpPr>
          <p:spPr>
            <a:xfrm>
              <a:off x="5031115" y="4396389"/>
              <a:ext cx="1154003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2 yrs</a:t>
              </a: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860C7AA9-8688-8F91-2997-891682AB3788}"/>
                </a:ext>
              </a:extLst>
            </p:cNvPr>
            <p:cNvSpPr txBox="1"/>
            <p:nvPr/>
          </p:nvSpPr>
          <p:spPr>
            <a:xfrm>
              <a:off x="6878836" y="4396389"/>
              <a:ext cx="1045415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≥ 1 yr</a:t>
              </a:r>
            </a:p>
          </p:txBody>
        </p:sp>
        <p:sp>
          <p:nvSpPr>
            <p:cNvPr id="43" name="TextBox 45">
              <a:extLst>
                <a:ext uri="{FF2B5EF4-FFF2-40B4-BE49-F238E27FC236}">
                  <a16:creationId xmlns:a16="http://schemas.microsoft.com/office/drawing/2014/main" id="{43B48027-2E32-2A33-8A40-1D01BE8A5541}"/>
                </a:ext>
              </a:extLst>
            </p:cNvPr>
            <p:cNvSpPr txBox="1"/>
            <p:nvPr/>
          </p:nvSpPr>
          <p:spPr>
            <a:xfrm>
              <a:off x="9267285" y="4424590"/>
              <a:ext cx="1281310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3 </a:t>
              </a:r>
              <a:r>
                <a:rPr lang="en-US" sz="900" b="1" dirty="0" err="1">
                  <a:solidFill>
                    <a:srgbClr val="A49738"/>
                  </a:solidFill>
                  <a:cs typeface="TrueStoneSans Regular"/>
                </a:rPr>
                <a:t>mth</a:t>
              </a:r>
              <a:endParaRPr lang="en-US" sz="900" b="1" dirty="0">
                <a:solidFill>
                  <a:srgbClr val="A49738"/>
                </a:solidFill>
                <a:cs typeface="TrueStoneSans Regular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1621FD5-2862-7D26-8BF2-DFDB500EEA8A}"/>
                </a:ext>
              </a:extLst>
            </p:cNvPr>
            <p:cNvSpPr/>
            <p:nvPr/>
          </p:nvSpPr>
          <p:spPr bwMode="auto">
            <a:xfrm>
              <a:off x="2272556" y="4818845"/>
              <a:ext cx="1941984" cy="337755"/>
            </a:xfrm>
            <a:prstGeom prst="rect">
              <a:avLst/>
            </a:prstGeom>
            <a:solidFill>
              <a:srgbClr val="8398BD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Temp supervisor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981553-9B2A-59D9-47BD-DC68563F2FDC}"/>
                </a:ext>
              </a:extLst>
            </p:cNvPr>
            <p:cNvSpPr/>
            <p:nvPr/>
          </p:nvSpPr>
          <p:spPr bwMode="auto">
            <a:xfrm>
              <a:off x="4286548" y="4818845"/>
              <a:ext cx="6463519" cy="337755"/>
            </a:xfrm>
            <a:prstGeom prst="rect">
              <a:avLst/>
            </a:prstGeom>
            <a:solidFill>
              <a:srgbClr val="8398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Supervisor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65B41E3-1C3A-7A12-38C1-82DC5BC9A90F}"/>
                </a:ext>
              </a:extLst>
            </p:cNvPr>
            <p:cNvSpPr/>
            <p:nvPr/>
          </p:nvSpPr>
          <p:spPr bwMode="auto">
            <a:xfrm>
              <a:off x="4286548" y="5243078"/>
              <a:ext cx="6462032" cy="341450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Supervisory panel</a:t>
              </a: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3723C31F-F5D6-9BEB-8AC6-6D61DD5AC77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430" y="1976072"/>
              <a:ext cx="998291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DDD8AD5-F177-FF84-EEC1-02542595E846}"/>
                </a:ext>
              </a:extLst>
            </p:cNvPr>
            <p:cNvSpPr/>
            <p:nvPr/>
          </p:nvSpPr>
          <p:spPr bwMode="auto">
            <a:xfrm>
              <a:off x="8369089" y="5648480"/>
              <a:ext cx="2379491" cy="314328"/>
            </a:xfrm>
            <a:prstGeom prst="rect">
              <a:avLst/>
            </a:prstGeom>
            <a:solidFill>
              <a:srgbClr val="A4973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Doctoral jury</a:t>
              </a:r>
            </a:p>
          </p:txBody>
        </p:sp>
        <p:sp>
          <p:nvSpPr>
            <p:cNvPr id="49" name="Shape 3">
              <a:extLst>
                <a:ext uri="{FF2B5EF4-FFF2-40B4-BE49-F238E27FC236}">
                  <a16:creationId xmlns:a16="http://schemas.microsoft.com/office/drawing/2014/main" id="{19AA00B4-A35C-3A3E-C771-9C74CCE39B99}"/>
                </a:ext>
              </a:extLst>
            </p:cNvPr>
            <p:cNvSpPr/>
            <p:nvPr/>
          </p:nvSpPr>
          <p:spPr>
            <a:xfrm>
              <a:off x="1959736" y="1601554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0" name="Text 5">
              <a:extLst>
                <a:ext uri="{FF2B5EF4-FFF2-40B4-BE49-F238E27FC236}">
                  <a16:creationId xmlns:a16="http://schemas.microsoft.com/office/drawing/2014/main" id="{52AFF082-CE5D-3B0A-8A3A-A99C5069D537}"/>
                </a:ext>
              </a:extLst>
            </p:cNvPr>
            <p:cNvSpPr txBox="1"/>
            <p:nvPr/>
          </p:nvSpPr>
          <p:spPr>
            <a:xfrm>
              <a:off x="1262211" y="2402637"/>
              <a:ext cx="2103119" cy="45720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Pre-Admission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 6">
              <a:extLst>
                <a:ext uri="{FF2B5EF4-FFF2-40B4-BE49-F238E27FC236}">
                  <a16:creationId xmlns:a16="http://schemas.microsoft.com/office/drawing/2014/main" id="{62B27119-47C7-2159-CFD5-4FC7389EAC4F}"/>
                </a:ext>
              </a:extLst>
            </p:cNvPr>
            <p:cNvSpPr txBox="1"/>
            <p:nvPr/>
          </p:nvSpPr>
          <p:spPr>
            <a:xfrm>
              <a:off x="1432430" y="2774523"/>
              <a:ext cx="1718747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Optional, max. 12 months, for visas &amp; funding applications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Shape 7">
              <a:extLst>
                <a:ext uri="{FF2B5EF4-FFF2-40B4-BE49-F238E27FC236}">
                  <a16:creationId xmlns:a16="http://schemas.microsoft.com/office/drawing/2014/main" id="{531C393D-4124-E2BC-12F7-BA199E254FE7}"/>
                </a:ext>
              </a:extLst>
            </p:cNvPr>
            <p:cNvSpPr/>
            <p:nvPr/>
          </p:nvSpPr>
          <p:spPr>
            <a:xfrm>
              <a:off x="3855038" y="1583006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3" name="Text 9">
              <a:extLst>
                <a:ext uri="{FF2B5EF4-FFF2-40B4-BE49-F238E27FC236}">
                  <a16:creationId xmlns:a16="http://schemas.microsoft.com/office/drawing/2014/main" id="{400CA490-91AA-E7FA-F08F-B7F07D9770B6}"/>
                </a:ext>
              </a:extLst>
            </p:cNvPr>
            <p:cNvSpPr txBox="1"/>
            <p:nvPr/>
          </p:nvSpPr>
          <p:spPr>
            <a:xfrm>
              <a:off x="3278436" y="2318713"/>
              <a:ext cx="2103119" cy="45720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Admission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 10">
              <a:extLst>
                <a:ext uri="{FF2B5EF4-FFF2-40B4-BE49-F238E27FC236}">
                  <a16:creationId xmlns:a16="http://schemas.microsoft.com/office/drawing/2014/main" id="{38F80654-A4FE-6667-1CCE-22724F03D8E0}"/>
                </a:ext>
              </a:extLst>
            </p:cNvPr>
            <p:cNvSpPr txBox="1"/>
            <p:nvPr/>
          </p:nvSpPr>
          <p:spPr>
            <a:xfrm>
              <a:off x="3570894" y="2785810"/>
              <a:ext cx="1651758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Mandatory: supervisor, panel &amp; registration confirmed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Shape 11">
              <a:extLst>
                <a:ext uri="{FF2B5EF4-FFF2-40B4-BE49-F238E27FC236}">
                  <a16:creationId xmlns:a16="http://schemas.microsoft.com/office/drawing/2014/main" id="{5AB3297B-2438-E839-751D-D71A156D1093}"/>
                </a:ext>
              </a:extLst>
            </p:cNvPr>
            <p:cNvSpPr/>
            <p:nvPr/>
          </p:nvSpPr>
          <p:spPr>
            <a:xfrm>
              <a:off x="5875463" y="1588022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6" name="Text 13">
              <a:extLst>
                <a:ext uri="{FF2B5EF4-FFF2-40B4-BE49-F238E27FC236}">
                  <a16:creationId xmlns:a16="http://schemas.microsoft.com/office/drawing/2014/main" id="{17116858-368A-7639-F21C-6888033397B8}"/>
                </a:ext>
              </a:extLst>
            </p:cNvPr>
            <p:cNvSpPr txBox="1"/>
            <p:nvPr/>
          </p:nvSpPr>
          <p:spPr>
            <a:xfrm>
              <a:off x="5151935" y="2429370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Confirmation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Text 14">
              <a:extLst>
                <a:ext uri="{FF2B5EF4-FFF2-40B4-BE49-F238E27FC236}">
                  <a16:creationId xmlns:a16="http://schemas.microsoft.com/office/drawing/2014/main" id="{27BFA549-913E-3BBA-B415-38A20B81581F}"/>
                </a:ext>
              </a:extLst>
            </p:cNvPr>
            <p:cNvSpPr txBox="1"/>
            <p:nvPr/>
          </p:nvSpPr>
          <p:spPr>
            <a:xfrm>
              <a:off x="5222652" y="2732940"/>
              <a:ext cx="193395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Within 24 months of admission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Shape 15">
              <a:extLst>
                <a:ext uri="{FF2B5EF4-FFF2-40B4-BE49-F238E27FC236}">
                  <a16:creationId xmlns:a16="http://schemas.microsoft.com/office/drawing/2014/main" id="{EBEC9628-785C-95B7-EF45-CFF7C678DCBA}"/>
                </a:ext>
              </a:extLst>
            </p:cNvPr>
            <p:cNvSpPr/>
            <p:nvPr/>
          </p:nvSpPr>
          <p:spPr>
            <a:xfrm>
              <a:off x="7932640" y="1597288"/>
              <a:ext cx="731520" cy="731520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9" name="Text 17">
              <a:extLst>
                <a:ext uri="{FF2B5EF4-FFF2-40B4-BE49-F238E27FC236}">
                  <a16:creationId xmlns:a16="http://schemas.microsoft.com/office/drawing/2014/main" id="{846B902E-3EDC-4657-4D33-FCA3396C8404}"/>
                </a:ext>
              </a:extLst>
            </p:cNvPr>
            <p:cNvSpPr txBox="1"/>
            <p:nvPr/>
          </p:nvSpPr>
          <p:spPr>
            <a:xfrm>
              <a:off x="7248209" y="2438636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Private Defense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A17F452A-1EB8-96DA-C1C2-7ABEE4AA53A5}"/>
                </a:ext>
              </a:extLst>
            </p:cNvPr>
            <p:cNvSpPr txBox="1"/>
            <p:nvPr/>
          </p:nvSpPr>
          <p:spPr>
            <a:xfrm>
              <a:off x="213626" y="2579151"/>
              <a:ext cx="862693" cy="285500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CDD - CDE</a:t>
              </a:r>
            </a:p>
          </p:txBody>
        </p:sp>
        <p:cxnSp>
          <p:nvCxnSpPr>
            <p:cNvPr id="61" name="Straight Connector 22">
              <a:extLst>
                <a:ext uri="{FF2B5EF4-FFF2-40B4-BE49-F238E27FC236}">
                  <a16:creationId xmlns:a16="http://schemas.microsoft.com/office/drawing/2014/main" id="{B268D155-CE87-CA1A-B343-79B0062260A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02771" y="362485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2" name="Straight Connector 22">
              <a:extLst>
                <a:ext uri="{FF2B5EF4-FFF2-40B4-BE49-F238E27FC236}">
                  <a16:creationId xmlns:a16="http://schemas.microsoft.com/office/drawing/2014/main" id="{F102EEB1-5C51-7CDB-E7AA-5FFC07F621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42332" y="3632256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63" name="Shape 15">
              <a:extLst>
                <a:ext uri="{FF2B5EF4-FFF2-40B4-BE49-F238E27FC236}">
                  <a16:creationId xmlns:a16="http://schemas.microsoft.com/office/drawing/2014/main" id="{07890AB9-D015-EBFC-285B-284491D1634F}"/>
                </a:ext>
              </a:extLst>
            </p:cNvPr>
            <p:cNvSpPr/>
            <p:nvPr/>
          </p:nvSpPr>
          <p:spPr>
            <a:xfrm>
              <a:off x="10108363" y="1627424"/>
              <a:ext cx="731520" cy="731520"/>
            </a:xfrm>
            <a:prstGeom prst="ellipse">
              <a:avLst/>
            </a:prstGeom>
            <a:solidFill>
              <a:srgbClr val="A49738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BE" sz="12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kumimoji="0" lang="fr-B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 17">
              <a:extLst>
                <a:ext uri="{FF2B5EF4-FFF2-40B4-BE49-F238E27FC236}">
                  <a16:creationId xmlns:a16="http://schemas.microsoft.com/office/drawing/2014/main" id="{2A497620-779F-0DC8-F624-45E12888F3BF}"/>
                </a:ext>
              </a:extLst>
            </p:cNvPr>
            <p:cNvSpPr txBox="1"/>
            <p:nvPr/>
          </p:nvSpPr>
          <p:spPr>
            <a:xfrm>
              <a:off x="9456236" y="2457685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Public Defense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5" name="Straight Connector 22">
              <a:extLst>
                <a:ext uri="{FF2B5EF4-FFF2-40B4-BE49-F238E27FC236}">
                  <a16:creationId xmlns:a16="http://schemas.microsoft.com/office/drawing/2014/main" id="{7A96EA4B-2592-2D3A-75CB-12ED83F3ACF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69089" y="3688923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6" name="Straight Connector 22">
              <a:extLst>
                <a:ext uri="{FF2B5EF4-FFF2-40B4-BE49-F238E27FC236}">
                  <a16:creationId xmlns:a16="http://schemas.microsoft.com/office/drawing/2014/main" id="{C765E46C-84D4-ACAB-E0A9-E1C2C0358C5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50066" y="3651562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A5149515-B1F8-D99A-DC8E-71C52FB2EAB2}"/>
                </a:ext>
              </a:extLst>
            </p:cNvPr>
            <p:cNvCxnSpPr>
              <a:cxnSpLocks/>
            </p:cNvCxnSpPr>
            <p:nvPr/>
          </p:nvCxnSpPr>
          <p:spPr>
            <a:xfrm>
              <a:off x="2342333" y="4396388"/>
              <a:ext cx="8406247" cy="3579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6579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60F5697-EE3E-4AB2-AED1-F9905EE45D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Proposed by the supervisory panel once thesis &amp; training are complete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Private defense possible earliest 1 year after confirmation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Chair must be UCLouvain academic staff (never the supervisor)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000" b="1" dirty="0"/>
              <a:t>Jury composition</a:t>
            </a:r>
          </a:p>
          <a:p>
            <a:pPr lvl="1">
              <a:lnSpc>
                <a:spcPct val="100000"/>
              </a:lnSpc>
              <a:buClr>
                <a:srgbClr val="8398BD"/>
              </a:buClr>
            </a:pPr>
            <a:r>
              <a:rPr lang="en-US" b="1" dirty="0"/>
              <a:t>≥ 5 </a:t>
            </a:r>
            <a:r>
              <a:rPr lang="en-US" dirty="0"/>
              <a:t>Members (incl. Chair &amp; Secretary)</a:t>
            </a:r>
          </a:p>
          <a:p>
            <a:pPr lvl="1">
              <a:lnSpc>
                <a:spcPct val="100000"/>
              </a:lnSpc>
              <a:buClr>
                <a:srgbClr val="8398BD"/>
              </a:buClr>
            </a:pPr>
            <a:r>
              <a:rPr lang="en-US" dirty="0"/>
              <a:t>Must include the research supervisor(s) and external examiners from outside the University.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endParaRPr lang="en-US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1050840" y="3252956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≥ 5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C86E2B-E7F7-81A8-A4DC-D2E61254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Doctoral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859E7A-620B-2D4B-835F-D5775299DB12}"/>
              </a:ext>
            </a:extLst>
          </p:cNvPr>
          <p:cNvSpPr txBox="1"/>
          <p:nvPr/>
        </p:nvSpPr>
        <p:spPr>
          <a:xfrm>
            <a:off x="4846320" y="659735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38AB38-B59E-E14E-A45C-8D597B6281C7}"/>
              </a:ext>
            </a:extLst>
          </p:cNvPr>
          <p:cNvSpPr/>
          <p:nvPr/>
        </p:nvSpPr>
        <p:spPr>
          <a:xfrm>
            <a:off x="6096000" y="5093217"/>
            <a:ext cx="5552787" cy="82148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674B681B-B3E1-0E01-116A-5770FF8E1FFB}"/>
              </a:ext>
            </a:extLst>
          </p:cNvPr>
          <p:cNvSpPr txBox="1"/>
          <p:nvPr/>
        </p:nvSpPr>
        <p:spPr>
          <a:xfrm>
            <a:off x="6608934" y="5234962"/>
            <a:ext cx="4759801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1600" b="1" dirty="0"/>
              <a:t>Minimum 6 weeks required </a:t>
            </a:r>
            <a:r>
              <a:rPr lang="en-US" sz="1600" dirty="0"/>
              <a:t>between jury appointment and the private defense.</a:t>
            </a:r>
          </a:p>
        </p:txBody>
      </p:sp>
      <p:pic>
        <p:nvPicPr>
          <p:cNvPr id="21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614859DE-6E1F-E830-EA96-F5E2DBC04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4074" y="4962534"/>
            <a:ext cx="1110290" cy="1130762"/>
          </a:xfrm>
          <a:prstGeom prst="flowChartConnector">
            <a:avLst/>
          </a:prstGeom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4CD6CA8-FF9A-0CA9-C309-79D17F8450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1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53B4CFB2-1589-B790-1737-1CC5ACB6A75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13" name="Text 11"/>
          <p:cNvSpPr txBox="1"/>
          <p:nvPr/>
        </p:nvSpPr>
        <p:spPr>
          <a:xfrm>
            <a:off x="3554730" y="2606040"/>
            <a:ext cx="222885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7479688" y="4232966"/>
            <a:ext cx="23202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7525408" y="5055926"/>
            <a:ext cx="222885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48920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A3C76D9-EEF8-F6CC-1DF7-8251608F9D2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1EC72F0C-5560-2F51-CFD4-294EE42C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Private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03D649E4-EF1D-03A2-B079-C3974DC2C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417320"/>
            <a:ext cx="6558313" cy="4315936"/>
          </a:xfrm>
        </p:spPr>
        <p:txBody>
          <a:bodyPr/>
          <a:lstStyle/>
          <a:p>
            <a:r>
              <a:rPr lang="en-US" b="1" dirty="0"/>
              <a:t>1 month before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Provisional thesis text sent to jury members</a:t>
            </a:r>
          </a:p>
          <a:p>
            <a:r>
              <a:rPr lang="en-US" b="1" dirty="0"/>
              <a:t>On the day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30-minute oral presentation, then discussion with jury</a:t>
            </a:r>
          </a:p>
          <a:p>
            <a:r>
              <a:rPr lang="en-US" b="1" dirty="0"/>
              <a:t>Outcome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Admissible / not admissible, with required modifications</a:t>
            </a:r>
          </a:p>
          <a:p>
            <a:r>
              <a:rPr lang="en-US" b="1" dirty="0"/>
              <a:t>Follow-up</a:t>
            </a:r>
          </a:p>
          <a:p>
            <a:pPr lvl="1"/>
            <a:r>
              <a:rPr lang="en-US" dirty="0"/>
              <a:t>Up to 3 months to implement changes before public defense</a:t>
            </a:r>
          </a:p>
          <a:p>
            <a:endParaRPr lang="en-US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EE587D-5AA1-6270-4A3F-C81705A22804}"/>
              </a:ext>
            </a:extLst>
          </p:cNvPr>
          <p:cNvSpPr/>
          <p:nvPr/>
        </p:nvSpPr>
        <p:spPr>
          <a:xfrm>
            <a:off x="6096000" y="4962534"/>
            <a:ext cx="5552787" cy="952163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Text 24">
            <a:extLst>
              <a:ext uri="{FF2B5EF4-FFF2-40B4-BE49-F238E27FC236}">
                <a16:creationId xmlns:a16="http://schemas.microsoft.com/office/drawing/2014/main" id="{A6FAE8A0-B0E1-8629-CBEA-D3AABEE92417}"/>
              </a:ext>
            </a:extLst>
          </p:cNvPr>
          <p:cNvSpPr txBox="1"/>
          <p:nvPr/>
        </p:nvSpPr>
        <p:spPr>
          <a:xfrm>
            <a:off x="6608934" y="5234962"/>
            <a:ext cx="4887666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1600" b="1" dirty="0"/>
              <a:t>Full jury attendance is required </a:t>
            </a:r>
            <a:r>
              <a:rPr lang="en-US" sz="1600" dirty="0"/>
              <a:t>(videoconference allowed for unforeseen absences, with a written report submitted in advance)</a:t>
            </a:r>
          </a:p>
        </p:txBody>
      </p:sp>
      <p:pic>
        <p:nvPicPr>
          <p:cNvPr id="35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CED6FCE3-8405-3C0F-5218-5EDA083A77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45750" y="4890526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009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652A13D-0EFF-5CBE-B7E8-576F962C64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Oral presentation of the research results, open to the public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r>
              <a:rPr lang="en-US" b="1" dirty="0"/>
              <a:t>3hrs maximum </a:t>
            </a:r>
            <a:r>
              <a:rPr lang="en-US" dirty="0"/>
              <a:t>duration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r>
              <a:rPr lang="en-US" b="1" dirty="0"/>
              <a:t>≥ 2/3 of jury </a:t>
            </a:r>
            <a:r>
              <a:rPr lang="en-US" dirty="0"/>
              <a:t>must be present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Followed by discussion with the jury, then with attendees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Diploma &amp; training certificate issued immediately after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b="1" dirty="0"/>
              <a:t>Documents issued: </a:t>
            </a:r>
            <a:r>
              <a:rPr lang="en-US" dirty="0"/>
              <a:t>Diploma · Official training certificate · Appendix with </a:t>
            </a:r>
            <a:r>
              <a:rPr lang="en-US" dirty="0" err="1"/>
              <a:t>programme</a:t>
            </a:r>
            <a:r>
              <a:rPr lang="en-US" dirty="0"/>
              <a:t> details · Official report &amp; minutes of the public defense — all signed by Chair, Secretary, Candidate &amp; Rector.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0DC0035-8E1C-D00A-7E1E-B82B57B525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13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3949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716975" y="4590534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899855" y="5459214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22960" y="4892040"/>
            <a:ext cx="5273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834890-DA8C-FCAB-45B1-2A6AE4FC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Public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3445F22-4C3E-37E7-DD23-437A1A56A633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2666777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34B84C9-4813-FEBC-3832-7521331C1C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846320" y="1737360"/>
            <a:ext cx="6766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FC62D5-0B7A-2B56-FFAE-AE6F9D9B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Jury Expenses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AF60E12-BF5D-8AA3-87AE-2DE284DFC4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485805"/>
            <a:ext cx="6558313" cy="4641589"/>
          </a:xfrm>
        </p:spPr>
        <p:txBody>
          <a:bodyPr/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Extra costs beyond the cap: the supervisor must find additional funding (research contract, etc.)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Receipts (originals, all at once) must be sent within 3 months of the public defense date, or they won't be reimbursed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Send to </a:t>
            </a:r>
            <a:r>
              <a:rPr lang="en-US" dirty="0">
                <a:hlinkClick r:id="rId4"/>
              </a:rPr>
              <a:t>CLC-LSM@uclouvain.be</a:t>
            </a:r>
            <a:r>
              <a:rPr lang="en-US" dirty="0"/>
              <a:t> (Louvain-la-Neuve) or </a:t>
            </a:r>
            <a:r>
              <a:rPr lang="en-US" dirty="0">
                <a:hlinkClick r:id="rId5"/>
              </a:rPr>
              <a:t>comptabilite-mons@uclouvain.be</a:t>
            </a:r>
            <a:r>
              <a:rPr lang="en-US" dirty="0"/>
              <a:t> (Mons)</a:t>
            </a:r>
          </a:p>
          <a:p>
            <a:pPr>
              <a:buClr>
                <a:srgbClr val="A49738"/>
              </a:buClr>
            </a:pPr>
            <a:r>
              <a:rPr lang="en-US" dirty="0"/>
              <a:t>496 € reimbursement cap per PhD student for external jury members' travel &amp; lodging (LSM Dean's office)</a:t>
            </a:r>
          </a:p>
          <a:p>
            <a:endParaRPr lang="en-US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E901F8-5790-9071-A3D0-59980DA63A1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2959300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18A12A0-E13A-C0B6-C24C-AB38846A2B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1030287" y="1030287"/>
            <a:ext cx="6886575" cy="4826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92240" y="182880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492240" y="2286000"/>
            <a:ext cx="48463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4846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22960" y="51663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9D1699-B690-B056-59E6-6D1219326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Thesis Formats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087CA6C-EC5E-1E37-4AD0-BC595873E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5" y="1224589"/>
            <a:ext cx="6735460" cy="3205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Monograph</a:t>
            </a:r>
          </a:p>
          <a:p>
            <a:pPr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A single coherent narrative: introduction, body chapters (literature, methodology, results), and conclusion, presenting and corroborating a central research hypothesis</a:t>
            </a:r>
          </a:p>
          <a:p>
            <a:pPr marL="0" indent="0">
              <a:buNone/>
            </a:pPr>
            <a:r>
              <a:rPr lang="en-US" sz="2000" b="1" dirty="0"/>
              <a:t>Article-Based (≥ 3 articles)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General introduction linking the articles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Epistemological &amp; methodological framing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General conclusion integrating all results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Co-author contribution certificate per article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8DE4655-F540-3D2B-E4A5-6AD9B8209C76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F2A86CC-3D90-511E-D178-1D94DF0ABFF5}"/>
              </a:ext>
            </a:extLst>
          </p:cNvPr>
          <p:cNvSpPr/>
          <p:nvPr/>
        </p:nvSpPr>
        <p:spPr>
          <a:xfrm>
            <a:off x="5394960" y="4293096"/>
            <a:ext cx="6533688" cy="180020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0F03D344-E0FD-B636-C598-A1B6361AE34A}"/>
              </a:ext>
            </a:extLst>
          </p:cNvPr>
          <p:cNvSpPr txBox="1"/>
          <p:nvPr/>
        </p:nvSpPr>
        <p:spPr>
          <a:xfrm>
            <a:off x="6164615" y="4970944"/>
            <a:ext cx="5685888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b="1" dirty="0">
                <a:solidFill>
                  <a:schemeClr val="bg1"/>
                </a:solidFill>
              </a:rPr>
              <a:t>Common requirements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≥1 article accepted, acceptable or considered as equivalent by the jury for publication in a journal ranked 1-3 (JUFO UNIFI) / Q1-Q3 (SJR)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3 working papers in a recognized collection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All articles presented/accepted at a recognized conference</a:t>
            </a:r>
          </a:p>
        </p:txBody>
      </p:sp>
      <p:pic>
        <p:nvPicPr>
          <p:cNvPr id="23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3DAF9F6D-72A8-410F-67CC-ED1FCC8589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5403" y="4689595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78303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èche : pentagone 9">
            <a:extLst>
              <a:ext uri="{FF2B5EF4-FFF2-40B4-BE49-F238E27FC236}">
                <a16:creationId xmlns:a16="http://schemas.microsoft.com/office/drawing/2014/main" id="{2EC36A95-C346-1700-AFC8-7810B2AE1EEC}"/>
              </a:ext>
            </a:extLst>
          </p:cNvPr>
          <p:cNvSpPr/>
          <p:nvPr/>
        </p:nvSpPr>
        <p:spPr>
          <a:xfrm rot="5400000">
            <a:off x="2036036" y="936236"/>
            <a:ext cx="5397424" cy="6062472"/>
          </a:xfrm>
          <a:prstGeom prst="homePlate">
            <a:avLst>
              <a:gd name="adj" fmla="val 14185"/>
            </a:avLst>
          </a:prstGeom>
          <a:solidFill>
            <a:srgbClr val="E6EC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5954739-BBF3-BCD0-EF51-12E36CB9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Doctoral training at UCLouvain from 2026-2027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029240" y="1412776"/>
            <a:ext cx="5488790" cy="403120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Core courses, 18 ECTS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032728" y="2390405"/>
            <a:ext cx="5488791" cy="307777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Advanced courses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032728" y="4526982"/>
            <a:ext cx="5488791" cy="1219200"/>
          </a:xfrm>
          <a:prstGeom prst="rect">
            <a:avLst/>
          </a:prstGeom>
          <a:solidFill>
            <a:srgbClr val="A4973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Thesis work, 120 ECTS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including private and public defenses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2032728" y="3398462"/>
            <a:ext cx="5488792" cy="457200"/>
          </a:xfrm>
          <a:prstGeom prst="rect">
            <a:avLst/>
          </a:prstGeom>
          <a:solidFill>
            <a:srgbClr val="8398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Scientific communication and publication ≥ 13 ECTS (Max. 25 ECTS)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2057400" y="5820794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cxnSp>
        <p:nvCxnSpPr>
          <p:cNvPr id="26" name="Straight Connector 25"/>
          <p:cNvCxnSpPr/>
          <p:nvPr/>
        </p:nvCxnSpPr>
        <p:spPr bwMode="auto">
          <a:xfrm>
            <a:off x="2057400" y="4334566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cxnSp>
        <p:nvCxnSpPr>
          <p:cNvPr id="27" name="Straight Connector 26"/>
          <p:cNvCxnSpPr/>
          <p:nvPr/>
        </p:nvCxnSpPr>
        <p:spPr bwMode="auto">
          <a:xfrm>
            <a:off x="2057400" y="2774382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sp>
        <p:nvSpPr>
          <p:cNvPr id="19" name="Rectangle 18"/>
          <p:cNvSpPr/>
          <p:nvPr/>
        </p:nvSpPr>
        <p:spPr bwMode="auto">
          <a:xfrm>
            <a:off x="2030338" y="1909143"/>
            <a:ext cx="5488790" cy="403120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Seminars and reading groups ≥ 4 ECTS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029238" y="3021654"/>
            <a:ext cx="5488792" cy="304800"/>
          </a:xfrm>
          <a:prstGeom prst="rect">
            <a:avLst/>
          </a:prstGeom>
          <a:solidFill>
            <a:srgbClr val="8398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Confirmation 5 ECTS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A1C591D7-BE7B-6B25-F923-1C188FBBC1FC}"/>
              </a:ext>
            </a:extLst>
          </p:cNvPr>
          <p:cNvSpPr/>
          <p:nvPr/>
        </p:nvSpPr>
        <p:spPr>
          <a:xfrm>
            <a:off x="8569787" y="1280103"/>
            <a:ext cx="221705" cy="1413542"/>
          </a:xfrm>
          <a:prstGeom prst="rightBrace">
            <a:avLst>
              <a:gd name="adj1" fmla="val 57826"/>
              <a:gd name="adj2" fmla="val 5071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78A4BCF-B03A-DD60-D433-5D65D8EAEA17}"/>
              </a:ext>
            </a:extLst>
          </p:cNvPr>
          <p:cNvSpPr/>
          <p:nvPr/>
        </p:nvSpPr>
        <p:spPr>
          <a:xfrm>
            <a:off x="9405258" y="1175732"/>
            <a:ext cx="1656184" cy="1600238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Humanist 521 BT"/>
                <a:cs typeface="Humanist 521 BT"/>
              </a:rPr>
              <a:t>In Admission application –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Humanist 521 BT"/>
                <a:cs typeface="Humanist 521 BT"/>
              </a:rPr>
              <a:t>30 ECTS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954706C-29F5-AFAA-DDAE-9630AC582A27}"/>
              </a:ext>
            </a:extLst>
          </p:cNvPr>
          <p:cNvSpPr/>
          <p:nvPr/>
        </p:nvSpPr>
        <p:spPr>
          <a:xfrm>
            <a:off x="7959696" y="3552759"/>
            <a:ext cx="3905456" cy="2193423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Text 24">
            <a:extLst>
              <a:ext uri="{FF2B5EF4-FFF2-40B4-BE49-F238E27FC236}">
                <a16:creationId xmlns:a16="http://schemas.microsoft.com/office/drawing/2014/main" id="{74AF863B-2340-4A06-1D18-26E8A0904559}"/>
              </a:ext>
            </a:extLst>
          </p:cNvPr>
          <p:cNvSpPr txBox="1"/>
          <p:nvPr/>
        </p:nvSpPr>
        <p:spPr>
          <a:xfrm>
            <a:off x="8247629" y="3897139"/>
            <a:ext cx="3635306" cy="1130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b="1" dirty="0">
                <a:solidFill>
                  <a:srgbClr val="A49738"/>
                </a:solidFill>
              </a:rPr>
              <a:t>Specific case: cotutelle agreement</a:t>
            </a:r>
            <a:endParaRPr lang="en-US" sz="1600" b="1" dirty="0">
              <a:solidFill>
                <a:srgbClr val="002060"/>
              </a:solidFill>
            </a:endParaRPr>
          </a:p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dirty="0">
                <a:solidFill>
                  <a:srgbClr val="002060"/>
                </a:solidFill>
              </a:rPr>
              <a:t>For candidates enrolled before 2026-2027 who have not yet completed all their mandatory course credits, a transition period is provided 	</a:t>
            </a:r>
          </a:p>
        </p:txBody>
      </p:sp>
      <p:pic>
        <p:nvPicPr>
          <p:cNvPr id="1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77110666-0EFF-C745-893C-11F4E77B57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88867" y="4968162"/>
            <a:ext cx="1402354" cy="1428211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56722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AC4C9EB-0F4D-E1BD-56AE-3320C13B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Core</a:t>
            </a:r>
            <a:r>
              <a:rPr lang="fr-FR" dirty="0"/>
              <a:t> courses (18 ECTS)</a:t>
            </a:r>
            <a:endParaRPr lang="fr-BE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056845-6301-00A3-A60A-D1EBC659D0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781" y="1419808"/>
            <a:ext cx="11159827" cy="401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08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42491429-1E06-D027-DDF6-C6E283525AC7}"/>
              </a:ext>
            </a:extLst>
          </p:cNvPr>
          <p:cNvSpPr txBox="1">
            <a:spLocks/>
          </p:cNvSpPr>
          <p:nvPr/>
        </p:nvSpPr>
        <p:spPr>
          <a:xfrm>
            <a:off x="1199456" y="692696"/>
            <a:ext cx="9518848" cy="7921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9pPr>
          </a:lstStyle>
          <a:p>
            <a:pPr defTabSz="914400"/>
            <a:endParaRPr lang="fr-BE" kern="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690C48-C430-A105-67F8-B1A91DAC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1196752"/>
            <a:ext cx="11155332" cy="518232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3E0D6BA-E14E-0B2E-719D-E37BD6599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E8986-3439-4207-304F-2E6FA0584D36}"/>
              </a:ext>
            </a:extLst>
          </p:cNvPr>
          <p:cNvSpPr txBox="1"/>
          <p:nvPr/>
        </p:nvSpPr>
        <p:spPr>
          <a:xfrm>
            <a:off x="263352" y="6461356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400" dirty="0"/>
              <a:t>* The first </a:t>
            </a:r>
            <a:r>
              <a:rPr lang="fr-BE" sz="1400" dirty="0" err="1"/>
              <a:t>presentation</a:t>
            </a:r>
            <a:r>
              <a:rPr lang="fr-BE" sz="1400" dirty="0"/>
              <a:t> of a </a:t>
            </a:r>
            <a:r>
              <a:rPr lang="fr-BE" sz="1400" dirty="0" err="1"/>
              <a:t>paper</a:t>
            </a:r>
            <a:r>
              <a:rPr lang="fr-BE" sz="1400" dirty="0"/>
              <a:t> at an international </a:t>
            </a:r>
            <a:r>
              <a:rPr lang="fr-BE" sz="1400" dirty="0" err="1"/>
              <a:t>conference</a:t>
            </a:r>
            <a:r>
              <a:rPr lang="fr-BE" sz="1400" dirty="0"/>
              <a:t> </a:t>
            </a:r>
            <a:r>
              <a:rPr lang="fr-BE" sz="1400" dirty="0" err="1"/>
              <a:t>is</a:t>
            </a:r>
            <a:r>
              <a:rPr lang="fr-BE" sz="1400" dirty="0"/>
              <a:t> </a:t>
            </a:r>
            <a:r>
              <a:rPr lang="fr-BE" sz="1400" dirty="0" err="1"/>
              <a:t>worth</a:t>
            </a:r>
            <a:r>
              <a:rPr lang="fr-BE" sz="1400" dirty="0"/>
              <a:t> 3 ECTS, but </a:t>
            </a:r>
            <a:r>
              <a:rPr lang="fr-BE" sz="1400" dirty="0" err="1"/>
              <a:t>subsequent</a:t>
            </a:r>
            <a:r>
              <a:rPr lang="fr-BE" sz="1400" dirty="0"/>
              <a:t> </a:t>
            </a:r>
            <a:r>
              <a:rPr lang="fr-BE" sz="1400" dirty="0" err="1"/>
              <a:t>presentations</a:t>
            </a:r>
            <a:r>
              <a:rPr lang="fr-BE" sz="1400" dirty="0"/>
              <a:t> of the </a:t>
            </a:r>
            <a:r>
              <a:rPr lang="fr-BE" sz="1400" dirty="0" err="1"/>
              <a:t>same</a:t>
            </a:r>
            <a:r>
              <a:rPr lang="fr-BE" sz="1400" dirty="0"/>
              <a:t> </a:t>
            </a:r>
            <a:r>
              <a:rPr lang="fr-BE" sz="1400" dirty="0" err="1"/>
              <a:t>paper</a:t>
            </a:r>
            <a:r>
              <a:rPr lang="fr-BE" sz="1400" dirty="0"/>
              <a:t> are </a:t>
            </a:r>
            <a:r>
              <a:rPr lang="fr-BE" sz="1400" dirty="0" err="1"/>
              <a:t>worth</a:t>
            </a:r>
            <a:r>
              <a:rPr lang="fr-BE" sz="1400" dirty="0"/>
              <a:t> </a:t>
            </a:r>
            <a:r>
              <a:rPr lang="fr-BE" sz="1400" dirty="0" err="1"/>
              <a:t>only</a:t>
            </a:r>
            <a:r>
              <a:rPr lang="fr-BE" sz="1400" dirty="0"/>
              <a:t> 1 ECTS</a:t>
            </a:r>
          </a:p>
        </p:txBody>
      </p:sp>
    </p:spTree>
    <p:extLst>
      <p:ext uri="{BB962C8B-B14F-4D97-AF65-F5344CB8AC3E}">
        <p14:creationId xmlns:p14="http://schemas.microsoft.com/office/powerpoint/2010/main" val="1431621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29ADDB-173E-B2FF-C058-2333F8AA9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038" y="1038602"/>
            <a:ext cx="8063924" cy="581939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8D84429-60ED-D9C8-D22D-88066ECF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(</a:t>
            </a:r>
            <a:r>
              <a:rPr lang="en-US" dirty="0" err="1"/>
              <a:t>cont</a:t>
            </a:r>
            <a:r>
              <a:rPr lang="en-US" dirty="0"/>
              <a:t>’) </a:t>
            </a:r>
          </a:p>
        </p:txBody>
      </p:sp>
    </p:spTree>
    <p:extLst>
      <p:ext uri="{BB962C8B-B14F-4D97-AF65-F5344CB8AC3E}">
        <p14:creationId xmlns:p14="http://schemas.microsoft.com/office/powerpoint/2010/main" val="1422459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338866F9-373C-764B-5A25-DDB433470A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3872" y="1360549"/>
            <a:ext cx="7217647" cy="4766846"/>
          </a:xfrm>
        </p:spPr>
        <p:txBody>
          <a:bodyPr>
            <a:normAutofit/>
          </a:bodyPr>
          <a:lstStyle/>
          <a:p>
            <a:r>
              <a:rPr lang="en-US" sz="2000" b="1" dirty="0"/>
              <a:t>FNRS Travel Support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Covers airfare to international conferences. Apply 2 months ahead (3 for outside Europe)</a:t>
            </a:r>
          </a:p>
          <a:p>
            <a:r>
              <a:rPr lang="en-US" sz="2000" b="1" dirty="0"/>
              <a:t>FNRS Research Stays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Funding for 1–3 month scientific stays abroad. Apply 2 months before the visit</a:t>
            </a:r>
          </a:p>
          <a:p>
            <a:r>
              <a:rPr lang="en-US" sz="2000" b="1" dirty="0"/>
              <a:t>CEMS Course Support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Supplement to FNRS support for CEMS doctoral course participation</a:t>
            </a:r>
          </a:p>
          <a:p>
            <a:r>
              <a:rPr lang="en-US" sz="2000" b="1" dirty="0"/>
              <a:t>TA Operating Budget</a:t>
            </a:r>
          </a:p>
          <a:p>
            <a:pPr lvl="1"/>
            <a:r>
              <a:rPr lang="en-US" sz="1600" dirty="0"/>
              <a:t>1500€ × 2, granted at the 1st and 2nd contract renewal</a:t>
            </a:r>
          </a:p>
          <a:p>
            <a:r>
              <a:rPr lang="en-US" sz="2000" b="1" dirty="0"/>
              <a:t>Project / chair Operating Budget</a:t>
            </a:r>
          </a:p>
          <a:p>
            <a:pPr lvl="1"/>
            <a:r>
              <a:rPr lang="fr-BE" sz="1600" dirty="0" err="1"/>
              <a:t>Managed</a:t>
            </a:r>
            <a:r>
              <a:rPr lang="fr-BE" sz="1600" dirty="0"/>
              <a:t> </a:t>
            </a:r>
            <a:r>
              <a:rPr lang="fr-BE" sz="1600" dirty="0" err="1"/>
              <a:t>directly</a:t>
            </a:r>
            <a:r>
              <a:rPr lang="fr-BE" sz="1600" dirty="0"/>
              <a:t> by the </a:t>
            </a:r>
            <a:r>
              <a:rPr lang="fr-BE" sz="1600" dirty="0" err="1"/>
              <a:t>project</a:t>
            </a:r>
            <a:r>
              <a:rPr lang="fr-BE" sz="1600" dirty="0"/>
              <a:t> or chair. Check </a:t>
            </a:r>
            <a:r>
              <a:rPr lang="fr-BE" sz="1600" dirty="0" err="1"/>
              <a:t>terms</a:t>
            </a:r>
            <a:r>
              <a:rPr lang="fr-BE" sz="1600" dirty="0"/>
              <a:t> </a:t>
            </a:r>
            <a:r>
              <a:rPr lang="fr-BE" sz="1600" dirty="0" err="1"/>
              <a:t>with</a:t>
            </a:r>
            <a:r>
              <a:rPr lang="fr-BE" sz="1600" dirty="0"/>
              <a:t> </a:t>
            </a:r>
            <a:r>
              <a:rPr lang="fr-BE" sz="1600" dirty="0" err="1"/>
              <a:t>your</a:t>
            </a:r>
            <a:r>
              <a:rPr lang="fr-BE" sz="1600" dirty="0"/>
              <a:t> </a:t>
            </a:r>
            <a:r>
              <a:rPr lang="fr-BE" sz="1600" dirty="0" err="1"/>
              <a:t>supervisor</a:t>
            </a:r>
            <a:endParaRPr lang="en-US" sz="1600" dirty="0"/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093F312-7851-7ABD-A192-125D422645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314325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2606040"/>
            <a:ext cx="222885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3246120"/>
            <a:ext cx="222885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9201150" y="2606040"/>
            <a:ext cx="222885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48640" y="50749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640C1E-0E19-6A21-3E57-9B8BA293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5" y="240425"/>
            <a:ext cx="5326006" cy="1084539"/>
          </a:xfrm>
        </p:spPr>
        <p:txBody>
          <a:bodyPr>
            <a:normAutofit/>
          </a:bodyPr>
          <a:lstStyle/>
          <a:p>
            <a:r>
              <a:rPr lang="en-US" dirty="0"/>
              <a:t>Funding for Research Activities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218E49B-278E-E616-B0FF-4E10C14BA200}"/>
              </a:ext>
            </a:extLst>
          </p:cNvPr>
          <p:cNvSpPr/>
          <p:nvPr/>
        </p:nvSpPr>
        <p:spPr>
          <a:xfrm>
            <a:off x="5425267" y="5165407"/>
            <a:ext cx="6533688" cy="855881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1C898F4-3F5F-D573-4689-F7CDD4698C71}"/>
              </a:ext>
            </a:extLst>
          </p:cNvPr>
          <p:cNvSpPr txBox="1"/>
          <p:nvPr/>
        </p:nvSpPr>
        <p:spPr>
          <a:xfrm>
            <a:off x="6255806" y="5305145"/>
            <a:ext cx="5625003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/>
              <a:t>Note: </a:t>
            </a:r>
            <a:r>
              <a:rPr lang="en-US" sz="1600" dirty="0"/>
              <a:t>most research funds are allocated to research institutes and/or supervisors;  doctoral candidates generally cannot rely directly on university/faculty/</a:t>
            </a:r>
            <a:r>
              <a:rPr lang="en-US" sz="1600"/>
              <a:t>department funding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2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BD81E086-2E18-5826-81E4-86505FCBC8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3231" y="5032218"/>
            <a:ext cx="1110290" cy="1130762"/>
          </a:xfrm>
          <a:prstGeom prst="flowChartConnector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0085792-A5E8-8F16-AEDF-5B4D60B104B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9593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À propos de l'institut | Université catholique de Louvain">
            <a:extLst>
              <a:ext uri="{FF2B5EF4-FFF2-40B4-BE49-F238E27FC236}">
                <a16:creationId xmlns:a16="http://schemas.microsoft.com/office/drawing/2014/main" id="{0DEC9653-05F4-A27E-4658-71A27E48CA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534" y="2308501"/>
            <a:ext cx="1361717" cy="13617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8FABF3-3DD9-AA5E-AC8F-E097E49E2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err="1"/>
              <a:t>Research</a:t>
            </a:r>
            <a:r>
              <a:rPr lang="fr-BE" dirty="0"/>
              <a:t> </a:t>
            </a:r>
            <a:r>
              <a:rPr lang="fr-BE" dirty="0" err="1"/>
              <a:t>Entities</a:t>
            </a:r>
            <a:br>
              <a:rPr lang="fr-BE" dirty="0"/>
            </a:br>
            <a:r>
              <a:rPr lang="fr-BE" b="0" i="1" dirty="0"/>
              <a:t>“Content </a:t>
            </a:r>
            <a:r>
              <a:rPr lang="fr-BE" b="0" i="1" dirty="0" err="1"/>
              <a:t>Contributors</a:t>
            </a:r>
            <a:r>
              <a:rPr lang="fr-BE" b="0" i="1" dirty="0"/>
              <a:t>”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665045E0-4BA4-23F1-FC6A-4C73984B2FB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2575700A-4CC2-A5F5-DA70-7C8BD3B315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403" y="1435043"/>
            <a:ext cx="841897" cy="1019226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4B7F5C66-8209-B5BA-A18E-FFCFB51CAE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4318" y="1469714"/>
            <a:ext cx="3171507" cy="863981"/>
          </a:xfrm>
          <a:prstGeom prst="rect">
            <a:avLst/>
          </a:prstGeom>
        </p:spPr>
      </p:pic>
      <p:pic>
        <p:nvPicPr>
          <p:cNvPr id="8" name="Image 12">
            <a:extLst>
              <a:ext uri="{FF2B5EF4-FFF2-40B4-BE49-F238E27FC236}">
                <a16:creationId xmlns:a16="http://schemas.microsoft.com/office/drawing/2014/main" id="{88D70DE1-0C2B-D3B2-1283-C6D0C95FDB7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360" y="2333874"/>
            <a:ext cx="2369646" cy="1241198"/>
          </a:xfrm>
          <a:prstGeom prst="rect">
            <a:avLst/>
          </a:prstGeom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id="{F613E478-6ADA-41A9-AD09-0F0DCCE9BE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240" y="2333695"/>
            <a:ext cx="2369989" cy="12413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6AA1DC-6FAB-18AB-8E52-1A668BBC9A5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0022" y="4240161"/>
            <a:ext cx="3191606" cy="12014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4914B0-3FEE-31DE-19FC-DE969DE1D07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994"/>
          <a:stretch>
            <a:fillRect/>
          </a:stretch>
        </p:blipFill>
        <p:spPr>
          <a:xfrm>
            <a:off x="5331437" y="4330760"/>
            <a:ext cx="2767121" cy="1092197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E1FC0DD-5ECE-FF5E-4667-700D92601671}"/>
              </a:ext>
            </a:extLst>
          </p:cNvPr>
          <p:cNvSpPr/>
          <p:nvPr/>
        </p:nvSpPr>
        <p:spPr>
          <a:xfrm>
            <a:off x="5015880" y="1268760"/>
            <a:ext cx="7056784" cy="2376264"/>
          </a:xfrm>
          <a:prstGeom prst="roundRect">
            <a:avLst/>
          </a:prstGeom>
          <a:noFill/>
          <a:ln w="38100">
            <a:solidFill>
              <a:srgbClr val="E4DE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B48DDB-D299-FBB9-C5B6-F5698761FE50}"/>
              </a:ext>
            </a:extLst>
          </p:cNvPr>
          <p:cNvSpPr/>
          <p:nvPr/>
        </p:nvSpPr>
        <p:spPr>
          <a:xfrm>
            <a:off x="5015880" y="4132010"/>
            <a:ext cx="7056784" cy="1817269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052C97-77D3-BFC7-1FB7-B9FD49C6128E}"/>
              </a:ext>
            </a:extLst>
          </p:cNvPr>
          <p:cNvSpPr txBox="1"/>
          <p:nvPr/>
        </p:nvSpPr>
        <p:spPr>
          <a:xfrm>
            <a:off x="5354007" y="5497197"/>
            <a:ext cx="390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/>
                </a:solidFill>
              </a:rPr>
              <a:t>Unamur’s</a:t>
            </a:r>
            <a:r>
              <a:rPr lang="en-US" sz="2000" b="1" dirty="0">
                <a:solidFill>
                  <a:schemeClr val="accent6"/>
                </a:solidFill>
              </a:rPr>
              <a:t> Research Institutes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5610869-6EE0-9738-C8A5-279EE015C104}"/>
              </a:ext>
            </a:extLst>
          </p:cNvPr>
          <p:cNvSpPr txBox="1"/>
          <p:nvPr/>
        </p:nvSpPr>
        <p:spPr>
          <a:xfrm>
            <a:off x="9512077" y="1400516"/>
            <a:ext cx="2193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UCLouvain’s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Research Institutes</a:t>
            </a:r>
          </a:p>
        </p:txBody>
      </p:sp>
    </p:spTree>
    <p:extLst>
      <p:ext uri="{BB962C8B-B14F-4D97-AF65-F5344CB8AC3E}">
        <p14:creationId xmlns:p14="http://schemas.microsoft.com/office/powerpoint/2010/main" val="2978119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90FC3-5696-ECE2-CAB7-95ABED8E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C58C11D-F6E4-3FF8-4716-9E0F8E2244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A17062-CF03-CA83-F090-59484343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4. Some figures</a:t>
            </a:r>
          </a:p>
        </p:txBody>
      </p:sp>
    </p:spTree>
    <p:extLst>
      <p:ext uri="{BB962C8B-B14F-4D97-AF65-F5344CB8AC3E}">
        <p14:creationId xmlns:p14="http://schemas.microsoft.com/office/powerpoint/2010/main" val="1353129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44528B-273D-D6E4-F06F-A99849F26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figures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7E90F-EFA3-34D0-6379-2228796B5C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844823"/>
            <a:ext cx="6558313" cy="4282571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December 2025: 85 PhD</a:t>
            </a:r>
          </a:p>
          <a:p>
            <a:pPr lvl="1">
              <a:spcAft>
                <a:spcPts val="1200"/>
              </a:spcAft>
              <a:buClr>
                <a:srgbClr val="8398BD"/>
              </a:buClr>
            </a:pPr>
            <a:r>
              <a:rPr lang="en-US" dirty="0"/>
              <a:t>65 from UCLouvain (17 LIDAM, 41 LRIM, 3 IACCHOS, 1 IRIS-L) </a:t>
            </a:r>
          </a:p>
          <a:p>
            <a:pPr lvl="1">
              <a:spcAft>
                <a:spcPts val="1200"/>
              </a:spcAft>
              <a:buClr>
                <a:srgbClr val="8398BD"/>
              </a:buClr>
            </a:pPr>
            <a:r>
              <a:rPr lang="en-US" dirty="0"/>
              <a:t>20 from </a:t>
            </a:r>
            <a:r>
              <a:rPr lang="en-US" dirty="0" err="1"/>
              <a:t>UNamur</a:t>
            </a:r>
            <a:endParaRPr lang="en-US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endParaRPr lang="en-US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2025: 19 PhD defended</a:t>
            </a:r>
            <a:endParaRPr lang="fr-BE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endParaRPr lang="fr-BE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fr-BE" dirty="0"/>
              <a:t>+/- 50% international PhD Students</a:t>
            </a:r>
          </a:p>
          <a:p>
            <a:pPr marL="457200" indent="-457200">
              <a:buFontTx/>
              <a:buChar char="-"/>
            </a:pPr>
            <a:endParaRPr lang="fr-BE" dirty="0"/>
          </a:p>
          <a:p>
            <a:pPr marL="0" indent="0">
              <a:buNone/>
            </a:pPr>
            <a:r>
              <a:rPr lang="fr-BE" dirty="0"/>
              <a:t> </a:t>
            </a:r>
          </a:p>
          <a:p>
            <a:endParaRPr lang="fr-BE" dirty="0"/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7F5DF3F-1FA0-7B07-1C96-1844ADA669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2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DE25F-5922-54DB-358B-F632D4681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positions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5090474" y="1196752"/>
            <a:ext cx="6558313" cy="4766846"/>
          </a:xfrm>
        </p:spPr>
        <p:txBody>
          <a:bodyPr>
            <a:noAutofit/>
          </a:bodyPr>
          <a:lstStyle/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Project Officer (e.g., European Commission)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 err="1">
                <a:solidFill>
                  <a:srgbClr val="002060"/>
                </a:solidFill>
                <a:latin typeface="+mn-lt"/>
              </a:rPr>
              <a:t>PostDoc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 (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e.g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HEC Montréal, ULiège, ULB, </a:t>
            </a:r>
            <a:r>
              <a:rPr lang="fr-BE" sz="2000" dirty="0"/>
              <a:t>Cambridge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Assistant Professor (e.g., EDHEC, IESEG, HEC Liège, Toulouse BS, Solvay,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UNamur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ICHEC, NEOMA BS, University of London, </a:t>
            </a:r>
            <a:r>
              <a:rPr lang="fr-BE" sz="2000" dirty="0"/>
              <a:t>Edinburgh Business School, Copenhagen Business School)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Project Manager Positions in Higher Education Institutions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Founder SME</a:t>
            </a: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Senior Reporting Officer (e.g.,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FundRock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 LRI)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Economic Advisor (e.g., Banque Centrale du Luxembourg, OCDE, </a:t>
            </a:r>
            <a:r>
              <a:rPr lang="en-US" sz="2000" dirty="0"/>
              <a:t>National Bank of Belgium/England/</a:t>
            </a:r>
            <a:r>
              <a:rPr lang="en-US" sz="2000" dirty="0" err="1"/>
              <a:t>Moldavoa</a:t>
            </a:r>
            <a:r>
              <a:rPr lang="en-US" sz="2000" dirty="0"/>
              <a:t>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Invited Lecturer/Adj. Prof./Scientific collaborator (e.g., UCLouvain, ULB,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UNamur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ULille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Uliège</a:t>
            </a:r>
            <a:r>
              <a:rPr lang="en-US" sz="2000" dirty="0"/>
              <a:t>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090E9F4-D5CE-D581-E93A-2509DF9DCE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3"/>
          <a:stretch>
            <a:fillRect/>
          </a:stretch>
        </p:blipFill>
        <p:spPr>
          <a:xfrm>
            <a:off x="1" y="-99392"/>
            <a:ext cx="4825902" cy="698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4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7ED3A-3B78-1958-8F9E-C8456EC0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19F2680-D24B-D523-D3E1-60E2FE4EB1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"/>
          <a:stretch>
            <a:fillRect/>
          </a:stretch>
        </p:blipFill>
        <p:spPr>
          <a:xfrm>
            <a:off x="1558925" y="2492375"/>
            <a:ext cx="10633075" cy="4365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99573-F3D7-9CF9-269E-6968D68F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5. Key contacts</a:t>
            </a:r>
          </a:p>
        </p:txBody>
      </p:sp>
    </p:spTree>
    <p:extLst>
      <p:ext uri="{BB962C8B-B14F-4D97-AF65-F5344CB8AC3E}">
        <p14:creationId xmlns:p14="http://schemas.microsoft.com/office/powerpoint/2010/main" val="1211491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970737" y="314096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Bureau (during the PhD)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970737" y="3574314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Jennifer Van den Abbeele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70737" y="3856464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phd.lsm@uclouvain.be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892040" y="3187192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Activities Coordinator (LouRIM/DSM)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892040" y="3766879"/>
            <a:ext cx="2560320" cy="592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Laura Vecchiato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892040" y="40004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laura.vecchiato@uclouvain.be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8733968" y="3077114"/>
            <a:ext cx="48905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CODOL general contact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8724025" y="3955256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doctorat-adre@uclouvain.be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DC84C5-6C3A-C459-60BE-15C73A8B1650}"/>
              </a:ext>
            </a:extLst>
          </p:cNvPr>
          <p:cNvSpPr/>
          <p:nvPr/>
        </p:nvSpPr>
        <p:spPr>
          <a:xfrm>
            <a:off x="1763788" y="5120641"/>
            <a:ext cx="8940723" cy="130911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 24">
            <a:extLst>
              <a:ext uri="{FF2B5EF4-FFF2-40B4-BE49-F238E27FC236}">
                <a16:creationId xmlns:a16="http://schemas.microsoft.com/office/drawing/2014/main" id="{095D404E-DD44-B9AE-9A4E-E702B19F0A69}"/>
              </a:ext>
            </a:extLst>
          </p:cNvPr>
          <p:cNvSpPr txBox="1"/>
          <p:nvPr/>
        </p:nvSpPr>
        <p:spPr>
          <a:xfrm>
            <a:off x="2874079" y="5409228"/>
            <a:ext cx="7398385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FFFFFF"/>
                </a:solidFill>
              </a:rPr>
              <a:t>Useful links: 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OSIS-</a:t>
            </a:r>
            <a:r>
              <a:rPr lang="en-US" sz="1600" dirty="0" err="1"/>
              <a:t>Doctorat</a:t>
            </a:r>
            <a:r>
              <a:rPr lang="en-US" sz="1600" dirty="0"/>
              <a:t> platform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UCLouvain Doctoral Programmes page</a:t>
            </a:r>
            <a:endParaRPr lang="en-US" sz="1600" dirty="0"/>
          </a:p>
        </p:txBody>
      </p:sp>
      <p:pic>
        <p:nvPicPr>
          <p:cNvPr id="20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859DB362-AD43-2EA7-48B0-A59A001447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1935" y="4954992"/>
            <a:ext cx="1595201" cy="1624614"/>
          </a:xfrm>
          <a:prstGeom prst="flowChartConnector">
            <a:avLst/>
          </a:prstGeom>
        </p:spPr>
      </p:pic>
      <p:sp>
        <p:nvSpPr>
          <p:cNvPr id="21" name="Text 24">
            <a:extLst>
              <a:ext uri="{FF2B5EF4-FFF2-40B4-BE49-F238E27FC236}">
                <a16:creationId xmlns:a16="http://schemas.microsoft.com/office/drawing/2014/main" id="{2B73D0F3-3ACC-6234-D73C-C14C6F47CB19}"/>
              </a:ext>
            </a:extLst>
          </p:cNvPr>
          <p:cNvSpPr txBox="1"/>
          <p:nvPr/>
        </p:nvSpPr>
        <p:spPr>
          <a:xfrm>
            <a:off x="6968377" y="5545950"/>
            <a:ext cx="3115369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EIASM </a:t>
            </a:r>
            <a:endParaRPr lang="en-US" sz="1600" dirty="0"/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FRS-FNRS</a:t>
            </a:r>
            <a:endParaRPr lang="en-US" sz="16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FC22127-9A22-37EB-1DF1-9E34EDF32CF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7737" y="1150548"/>
            <a:ext cx="2085449" cy="2058996"/>
          </a:xfrm>
          <a:prstGeom prst="flowChartConnector">
            <a:avLst/>
          </a:prstGeom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134F3833-94E4-0672-E184-7A12ED1E6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Contacts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F1DA67A-33ED-2365-F329-A0814CA86A7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737" y="1190210"/>
            <a:ext cx="2085449" cy="2058996"/>
          </a:xfrm>
          <a:prstGeom prst="flowChartConnector">
            <a:avLst/>
          </a:prstGeom>
        </p:spPr>
      </p:pic>
      <p:sp>
        <p:nvSpPr>
          <p:cNvPr id="14" name="Text 8">
            <a:extLst>
              <a:ext uri="{FF2B5EF4-FFF2-40B4-BE49-F238E27FC236}">
                <a16:creationId xmlns:a16="http://schemas.microsoft.com/office/drawing/2014/main" id="{0A16E220-133D-47B3-60EC-66AACA849AB7}"/>
              </a:ext>
            </a:extLst>
          </p:cNvPr>
          <p:cNvSpPr txBox="1"/>
          <p:nvPr/>
        </p:nvSpPr>
        <p:spPr>
          <a:xfrm>
            <a:off x="8732520" y="3593465"/>
            <a:ext cx="2560320" cy="592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Emilie Vilcot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Profile image">
            <a:extLst>
              <a:ext uri="{FF2B5EF4-FFF2-40B4-BE49-F238E27FC236}">
                <a16:creationId xmlns:a16="http://schemas.microsoft.com/office/drawing/2014/main" id="{93D0BFC7-3092-4AE9-4F56-40D033DAFB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6061" y="1132137"/>
            <a:ext cx="2116843" cy="2116843"/>
          </a:xfrm>
          <a:prstGeom prst="flowChartConnector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SMA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SMA" id="{C362AFED-8720-4CEE-9690-5752E5A162B4}" vid="{AE78F65E-7EA8-42D6-8A2C-99C47C436CE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ae07f1-d293-4201-b88a-8eada98f4503">
      <Terms xmlns="http://schemas.microsoft.com/office/infopath/2007/PartnerControls"/>
    </lcf76f155ced4ddcb4097134ff3c332f>
    <TaxCatchAll xmlns="cb71d5a3-49b6-414e-b8b5-3f774911408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7DC8D7DDAB0B4C83B21D21846D3FCC" ma:contentTypeVersion="11" ma:contentTypeDescription="Create a new document." ma:contentTypeScope="" ma:versionID="f110da5670ff686f6b345f6a15caa547">
  <xsd:schema xmlns:xsd="http://www.w3.org/2001/XMLSchema" xmlns:xs="http://www.w3.org/2001/XMLSchema" xmlns:p="http://schemas.microsoft.com/office/2006/metadata/properties" xmlns:ns2="77ae07f1-d293-4201-b88a-8eada98f4503" xmlns:ns3="cb71d5a3-49b6-414e-b8b5-3f7749114086" targetNamespace="http://schemas.microsoft.com/office/2006/metadata/properties" ma:root="true" ma:fieldsID="1a7357ac5904d4069c3fd8dfdae8a952" ns2:_="" ns3:_="">
    <xsd:import namespace="77ae07f1-d293-4201-b88a-8eada98f4503"/>
    <xsd:import namespace="cb71d5a3-49b6-414e-b8b5-3f7749114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ae07f1-d293-4201-b88a-8eada98f45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1d5a3-49b6-414e-b8b5-3f774911408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2db5f46-7e79-42d4-8275-a957844a56c9}" ma:internalName="TaxCatchAll" ma:showField="CatchAllData" ma:web="cb71d5a3-49b6-414e-b8b5-3f7749114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E4B259-FDD0-497E-BBDA-F39A9ABAB7E0}">
  <ds:schemaRefs>
    <ds:schemaRef ds:uri="http://schemas.microsoft.com/office/2006/metadata/properties"/>
    <ds:schemaRef ds:uri="http://schemas.microsoft.com/office/infopath/2007/PartnerControls"/>
    <ds:schemaRef ds:uri="77ae07f1-d293-4201-b88a-8eada98f4503"/>
    <ds:schemaRef ds:uri="cb71d5a3-49b6-414e-b8b5-3f7749114086"/>
  </ds:schemaRefs>
</ds:datastoreItem>
</file>

<file path=customXml/itemProps2.xml><?xml version="1.0" encoding="utf-8"?>
<ds:datastoreItem xmlns:ds="http://schemas.openxmlformats.org/officeDocument/2006/customXml" ds:itemID="{8C9DD8DF-ACEC-418C-B63F-E1A7B43049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ae07f1-d293-4201-b88a-8eada98f4503"/>
    <ds:schemaRef ds:uri="cb71d5a3-49b6-414e-b8b5-3f7749114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DF4A81-4B83-4DB5-A46B-E180320C2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10387</TotalTime>
  <Words>2142</Words>
  <Application>Microsoft Macintosh PowerPoint</Application>
  <PresentationFormat>Grand écran</PresentationFormat>
  <Paragraphs>316</Paragraphs>
  <Slides>33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3" baseType="lpstr">
      <vt:lpstr>Aptos</vt:lpstr>
      <vt:lpstr>Arial</vt:lpstr>
      <vt:lpstr>Calibri</vt:lpstr>
      <vt:lpstr>Cambria</vt:lpstr>
      <vt:lpstr>Humanist 521 BT</vt:lpstr>
      <vt:lpstr>Inter</vt:lpstr>
      <vt:lpstr>Montserrat</vt:lpstr>
      <vt:lpstr>TrueStoneSans Regular</vt:lpstr>
      <vt:lpstr>Wingdings</vt:lpstr>
      <vt:lpstr>LSMA</vt:lpstr>
      <vt:lpstr>Doctoral School of Management PhD Program @ LSM</vt:lpstr>
      <vt:lpstr>Agenda</vt:lpstr>
      <vt:lpstr> 1. Key bodies</vt:lpstr>
      <vt:lpstr>Key Bodies</vt:lpstr>
      <vt:lpstr>CDD Economics &amp; Management</vt:lpstr>
      <vt:lpstr>Doctoral School of Management</vt:lpstr>
      <vt:lpstr> 2. Regulations</vt:lpstr>
      <vt:lpstr>Regulations</vt:lpstr>
      <vt:lpstr> 3. Doctoral program</vt:lpstr>
      <vt:lpstr>Vade mecum</vt:lpstr>
      <vt:lpstr>Program Overview</vt:lpstr>
      <vt:lpstr>Academic Admission criteria</vt:lpstr>
      <vt:lpstr>Typical Doctoral process</vt:lpstr>
      <vt:lpstr>Admission Application What's Needed</vt:lpstr>
      <vt:lpstr>The research proposal</vt:lpstr>
      <vt:lpstr>Supervisor &amp; Supervisory Panel</vt:lpstr>
      <vt:lpstr>Confirmation Steps</vt:lpstr>
      <vt:lpstr>Doctoral Defense Overview</vt:lpstr>
      <vt:lpstr>The Private Defense Overview</vt:lpstr>
      <vt:lpstr>The Public Defense Overview</vt:lpstr>
      <vt:lpstr>Jury Expenses</vt:lpstr>
      <vt:lpstr>Thesis Formats</vt:lpstr>
      <vt:lpstr>Your Doctoral training at UCLouvain from 2026-2027</vt:lpstr>
      <vt:lpstr>Core courses (18 ECTS)</vt:lpstr>
      <vt:lpstr>Communication</vt:lpstr>
      <vt:lpstr>Communication (cont’) </vt:lpstr>
      <vt:lpstr>Funding for Research Activities</vt:lpstr>
      <vt:lpstr>Research Entities “Content Contributors”</vt:lpstr>
      <vt:lpstr> 4. Some figures</vt:lpstr>
      <vt:lpstr>Some figures</vt:lpstr>
      <vt:lpstr>Examples of positions</vt:lpstr>
      <vt:lpstr> 5. Key contacts</vt:lpstr>
      <vt:lpstr>Key Contacts</vt:lpstr>
    </vt:vector>
  </TitlesOfParts>
  <Company>Sumicsid SPRL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Vademecum for LSM Doctoral Programme 2009</dc:title>
  <dc:creator>Manuel Kolp</dc:creator>
  <cp:lastModifiedBy>Laura Vecchiato</cp:lastModifiedBy>
  <cp:revision>156</cp:revision>
  <dcterms:created xsi:type="dcterms:W3CDTF">2009-06-21T17:10:14Z</dcterms:created>
  <dcterms:modified xsi:type="dcterms:W3CDTF">2026-09-24T06:35:29Z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0x010100497DC8D7DDAB0B4C83B21D21846D3FCC</vt:lpwstr>
  </property>
</Properties>
</file>